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jpeg" ContentType="image/jpeg"/>
  <Default Extension="JPG" ContentType="image/.jp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  <p:sldId id="389" r:id="rId5"/>
    <p:sldId id="298" r:id="rId6"/>
    <p:sldId id="299" r:id="rId7"/>
    <p:sldId id="301" r:id="rId8"/>
    <p:sldId id="257" r:id="rId9"/>
    <p:sldId id="263" r:id="rId10"/>
    <p:sldId id="264" r:id="rId11"/>
    <p:sldId id="386" r:id="rId12"/>
    <p:sldId id="265" r:id="rId13"/>
    <p:sldId id="268" r:id="rId14"/>
    <p:sldId id="269" r:id="rId15"/>
    <p:sldId id="270" r:id="rId16"/>
    <p:sldId id="388" r:id="rId17"/>
    <p:sldId id="258" r:id="rId18"/>
    <p:sldId id="259" r:id="rId19"/>
    <p:sldId id="260" r:id="rId20"/>
    <p:sldId id="261" r:id="rId21"/>
    <p:sldId id="262" r:id="rId22"/>
    <p:sldId id="271" r:id="rId23"/>
    <p:sldId id="272" r:id="rId24"/>
    <p:sldId id="273" r:id="rId25"/>
    <p:sldId id="274" r:id="rId26"/>
    <p:sldId id="275" r:id="rId27"/>
    <p:sldId id="276" r:id="rId28"/>
    <p:sldId id="387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8" r:id="rId40"/>
    <p:sldId id="287" r:id="rId41"/>
    <p:sldId id="289" r:id="rId42"/>
    <p:sldId id="290" r:id="rId43"/>
    <p:sldId id="291" r:id="rId44"/>
    <p:sldId id="292" r:id="rId45"/>
    <p:sldId id="293" r:id="rId46"/>
    <p:sldId id="294" r:id="rId47"/>
    <p:sldId id="295" r:id="rId48"/>
    <p:sldId id="296" r:id="rId49"/>
    <p:sldId id="297" r:id="rId50"/>
  </p:sldIdLst>
  <p:sldSz cx="9144000" cy="5143500"/>
  <p:notesSz cx="6858000" cy="9144000"/>
  <p:embeddedFontLst>
    <p:embeddedFont>
      <p:font typeface="Barlow ExtraBold" panose="00000900000000000000"/>
      <p:bold r:id="rId54"/>
    </p:embeddedFont>
    <p:embeddedFont>
      <p:font typeface="Barlow" panose="00000500000000000000"/>
      <p:regular r:id="rId55"/>
    </p:embeddedFont>
    <p:embeddedFont>
      <p:font typeface="Barlow Medium" panose="00000600000000000000"/>
      <p:regular r:id="rId56"/>
    </p:embeddedFont>
    <p:embeddedFont>
      <p:font typeface="Roboto" panose="02000000000000000000"/>
      <p:regular r:id="rId57"/>
      <p:bold r:id="rId58"/>
      <p:italic r:id="rId59"/>
      <p:boldItalic r:id="rId6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6E65"/>
    <a:srgbClr val="D83829"/>
    <a:srgbClr val="FCBF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6CE3152-E026-4F5B-BED6-36E2C570129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Style>
        <a:tcBdr/>
      </a:tcStyle>
    </a:lastCol>
    <a:firstCol>
      <a:tcStyle>
        <a:tcBdr/>
      </a:tcStyle>
    </a:firstCol>
    <a:lastRow>
      <a:tcStyle>
        <a:tcBdr/>
      </a:tcStyle>
    </a:lastRow>
    <a:seCell>
      <a:tcStyle>
        <a:tcBdr/>
      </a:tcStyle>
    </a:seCell>
    <a:swCell>
      <a:tcStyle>
        <a:tcBdr/>
      </a:tcStyle>
    </a:swCell>
    <a:firstRow>
      <a:tcStyle>
        <a:tcBdr/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41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0" Type="http://schemas.openxmlformats.org/officeDocument/2006/relationships/font" Target="fonts/font7.fntdata"/><Relationship Id="rId6" Type="http://schemas.openxmlformats.org/officeDocument/2006/relationships/slide" Target="slides/slide3.xml"/><Relationship Id="rId59" Type="http://schemas.openxmlformats.org/officeDocument/2006/relationships/font" Target="fonts/font6.fntdata"/><Relationship Id="rId58" Type="http://schemas.openxmlformats.org/officeDocument/2006/relationships/font" Target="fonts/font5.fntdata"/><Relationship Id="rId57" Type="http://schemas.openxmlformats.org/officeDocument/2006/relationships/font" Target="fonts/font4.fntdata"/><Relationship Id="rId56" Type="http://schemas.openxmlformats.org/officeDocument/2006/relationships/font" Target="fonts/font3.fntdata"/><Relationship Id="rId55" Type="http://schemas.openxmlformats.org/officeDocument/2006/relationships/font" Target="fonts/font2.fntdata"/><Relationship Id="rId54" Type="http://schemas.openxmlformats.org/officeDocument/2006/relationships/font" Target="fonts/font1.fntdata"/><Relationship Id="rId53" Type="http://schemas.openxmlformats.org/officeDocument/2006/relationships/tableStyles" Target="tableStyles.xml"/><Relationship Id="rId52" Type="http://schemas.openxmlformats.org/officeDocument/2006/relationships/viewProps" Target="viewProps.xml"/><Relationship Id="rId51" Type="http://schemas.openxmlformats.org/officeDocument/2006/relationships/presProps" Target="presProps.xml"/><Relationship Id="rId50" Type="http://schemas.openxmlformats.org/officeDocument/2006/relationships/slide" Target="slides/slide47.xml"/><Relationship Id="rId5" Type="http://schemas.openxmlformats.org/officeDocument/2006/relationships/slide" Target="slides/slide2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notesMaster" Target="notesMasters/notesMaster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6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9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0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2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3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4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6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7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9eda4f3c19_0_15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9eda4f3c19_0_15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5c512e7c90_0_32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5c512e7c90_0_3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a53cb7f400_0_523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a53cb7f400_0_52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a53cb7f400_0_532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a53cb7f400_0_53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a53cb7f400_0_54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a53cb7f400_0_54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a53cb7f400_0_55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a53cb7f400_0_55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a53cb7f400_0_628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a53cb7f400_0_628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a53cb7f400_0_637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a53cb7f400_0_63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a53cb7f400_0_666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a53cb7f400_0_666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a53cb7f400_0_675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a53cb7f400_0_67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a53cb7f400_0_693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a53cb7f400_0_69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5c27f94d7b_0_1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Google Shape;406;g5c27f94d7b_0_1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a53cb7f400_0_684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a53cb7f400_0_68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a53cb7f400_0_704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a53cb7f400_0_70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a53cb7f400_0_713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a53cb7f400_0_71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a53cb7f400_0_724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a53cb7f400_0_72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a53cb7f400_0_73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a53cb7f400_0_73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a53cb7f400_0_745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a53cb7f400_0_74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a53cb7f400_0_2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a53cb7f400_0_2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9eda4f3c19_0_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Google Shape;291;g9eda4f3c19_0_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9eda4f3c19_0_32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9eda4f3c19_0_3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9eda4f3c19_0_4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9eda4f3c19_0_4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512e7c90_0_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512e7c90_0_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9eda4f3c19_0_6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9eda4f3c19_0_6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9eda4f3c19_0_78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9eda4f3c19_0_78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9eda4f3c19_0_70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9eda4f3c19_0_7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a53cb7f400_0_25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a53cb7f400_0_2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9eda4f3c19_0_87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9eda4f3c19_0_8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9eda4f3c19_0_95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9eda4f3c19_0_9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9eda4f3c19_0_103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Google Shape;370;g9eda4f3c19_0_10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9eda4f3c19_0_127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Google Shape;379;g9eda4f3c19_0_12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g9eda4f3c19_0_135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Google Shape;388;g9eda4f3c19_0_13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9eda4f3c19_0_143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9eda4f3c19_0_14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a53cb7f400_0_559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a53cb7f400_0_55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5c27f94d7b_0_11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Google Shape;406;g5c27f94d7b_0_1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5c512e7c90_0_44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5c512e7c90_0_4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53cb7f400_0_577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53cb7f400_0_57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a53cb7f400_0_587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a53cb7f400_0_58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a53cb7f400_0_595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a53cb7f400_0_59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a53cb7f400_0_604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a53cb7f400_0_60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a53cb7f400_0_613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a53cb7f400_0_61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94000" y="545090"/>
            <a:ext cx="6444300" cy="152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Font typeface="Barlow ExtraBold" panose="00000900000000000000"/>
              <a:buNone/>
              <a:defRPr sz="3200">
                <a:latin typeface="Barlow ExtraBold" panose="00000900000000000000"/>
                <a:ea typeface="Barlow ExtraBold" panose="00000900000000000000"/>
                <a:cs typeface="Barlow ExtraBold" panose="00000900000000000000"/>
                <a:sym typeface="Barlow ExtraBold" panose="00000900000000000000"/>
              </a:defRPr>
            </a:lvl1pPr>
            <a:lvl2pPr lvl="1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Font typeface="Barlow ExtraBold" panose="00000900000000000000"/>
              <a:buNone/>
              <a:defRPr sz="3200">
                <a:latin typeface="Barlow ExtraBold" panose="00000900000000000000"/>
                <a:ea typeface="Barlow ExtraBold" panose="00000900000000000000"/>
                <a:cs typeface="Barlow ExtraBold" panose="00000900000000000000"/>
                <a:sym typeface="Barlow ExtraBold" panose="00000900000000000000"/>
              </a:defRPr>
            </a:lvl2pPr>
            <a:lvl3pPr lvl="2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Font typeface="Barlow ExtraBold" panose="00000900000000000000"/>
              <a:buNone/>
              <a:defRPr sz="3200">
                <a:latin typeface="Barlow ExtraBold" panose="00000900000000000000"/>
                <a:ea typeface="Barlow ExtraBold" panose="00000900000000000000"/>
                <a:cs typeface="Barlow ExtraBold" panose="00000900000000000000"/>
                <a:sym typeface="Barlow ExtraBold" panose="00000900000000000000"/>
              </a:defRPr>
            </a:lvl3pPr>
            <a:lvl4pPr lvl="3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Font typeface="Barlow ExtraBold" panose="00000900000000000000"/>
              <a:buNone/>
              <a:defRPr sz="3200">
                <a:latin typeface="Barlow ExtraBold" panose="00000900000000000000"/>
                <a:ea typeface="Barlow ExtraBold" panose="00000900000000000000"/>
                <a:cs typeface="Barlow ExtraBold" panose="00000900000000000000"/>
                <a:sym typeface="Barlow ExtraBold" panose="00000900000000000000"/>
              </a:defRPr>
            </a:lvl4pPr>
            <a:lvl5pPr lvl="4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Font typeface="Barlow ExtraBold" panose="00000900000000000000"/>
              <a:buNone/>
              <a:defRPr sz="3200">
                <a:latin typeface="Barlow ExtraBold" panose="00000900000000000000"/>
                <a:ea typeface="Barlow ExtraBold" panose="00000900000000000000"/>
                <a:cs typeface="Barlow ExtraBold" panose="00000900000000000000"/>
                <a:sym typeface="Barlow ExtraBold" panose="00000900000000000000"/>
              </a:defRPr>
            </a:lvl5pPr>
            <a:lvl6pPr lvl="5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Font typeface="Barlow ExtraBold" panose="00000900000000000000"/>
              <a:buNone/>
              <a:defRPr sz="3200">
                <a:latin typeface="Barlow ExtraBold" panose="00000900000000000000"/>
                <a:ea typeface="Barlow ExtraBold" panose="00000900000000000000"/>
                <a:cs typeface="Barlow ExtraBold" panose="00000900000000000000"/>
                <a:sym typeface="Barlow ExtraBold" panose="00000900000000000000"/>
              </a:defRPr>
            </a:lvl6pPr>
            <a:lvl7pPr lvl="6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Font typeface="Barlow ExtraBold" panose="00000900000000000000"/>
              <a:buNone/>
              <a:defRPr sz="3200">
                <a:latin typeface="Barlow ExtraBold" panose="00000900000000000000"/>
                <a:ea typeface="Barlow ExtraBold" panose="00000900000000000000"/>
                <a:cs typeface="Barlow ExtraBold" panose="00000900000000000000"/>
                <a:sym typeface="Barlow ExtraBold" panose="00000900000000000000"/>
              </a:defRPr>
            </a:lvl7pPr>
            <a:lvl8pPr lvl="7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Font typeface="Barlow ExtraBold" panose="00000900000000000000"/>
              <a:buNone/>
              <a:defRPr sz="3200">
                <a:latin typeface="Barlow ExtraBold" panose="00000900000000000000"/>
                <a:ea typeface="Barlow ExtraBold" panose="00000900000000000000"/>
                <a:cs typeface="Barlow ExtraBold" panose="00000900000000000000"/>
                <a:sym typeface="Barlow ExtraBold" panose="00000900000000000000"/>
              </a:defRPr>
            </a:lvl8pPr>
            <a:lvl9pPr lvl="8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Font typeface="Barlow ExtraBold" panose="00000900000000000000"/>
              <a:buNone/>
              <a:defRPr sz="3200">
                <a:latin typeface="Barlow ExtraBold" panose="00000900000000000000"/>
                <a:ea typeface="Barlow ExtraBold" panose="00000900000000000000"/>
                <a:cs typeface="Barlow ExtraBold" panose="00000900000000000000"/>
                <a:sym typeface="Barlow ExtraBold" panose="00000900000000000000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type="subTitle" idx="1"/>
          </p:nvPr>
        </p:nvSpPr>
        <p:spPr>
          <a:xfrm>
            <a:off x="194000" y="2406065"/>
            <a:ext cx="6444300" cy="97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arlow ExtraBold" panose="00000900000000000000"/>
              <a:buNone/>
              <a:defRPr sz="2200">
                <a:latin typeface="Barlow ExtraBold" panose="00000900000000000000"/>
                <a:ea typeface="Barlow ExtraBold" panose="00000900000000000000"/>
                <a:cs typeface="Barlow ExtraBold" panose="00000900000000000000"/>
                <a:sym typeface="Barlow ExtraBold" panose="00000900000000000000"/>
              </a:defRPr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arlow ExtraBold" panose="00000900000000000000"/>
              <a:buNone/>
              <a:defRPr sz="2200">
                <a:latin typeface="Barlow ExtraBold" panose="00000900000000000000"/>
                <a:ea typeface="Barlow ExtraBold" panose="00000900000000000000"/>
                <a:cs typeface="Barlow ExtraBold" panose="00000900000000000000"/>
                <a:sym typeface="Barlow ExtraBold" panose="00000900000000000000"/>
              </a:defRPr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arlow ExtraBold" panose="00000900000000000000"/>
              <a:buNone/>
              <a:defRPr sz="2200">
                <a:latin typeface="Barlow ExtraBold" panose="00000900000000000000"/>
                <a:ea typeface="Barlow ExtraBold" panose="00000900000000000000"/>
                <a:cs typeface="Barlow ExtraBold" panose="00000900000000000000"/>
                <a:sym typeface="Barlow ExtraBold" panose="00000900000000000000"/>
              </a:defRPr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arlow ExtraBold" panose="00000900000000000000"/>
              <a:buNone/>
              <a:defRPr sz="2200">
                <a:latin typeface="Barlow ExtraBold" panose="00000900000000000000"/>
                <a:ea typeface="Barlow ExtraBold" panose="00000900000000000000"/>
                <a:cs typeface="Barlow ExtraBold" panose="00000900000000000000"/>
                <a:sym typeface="Barlow ExtraBold" panose="00000900000000000000"/>
              </a:defRPr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arlow ExtraBold" panose="00000900000000000000"/>
              <a:buNone/>
              <a:defRPr sz="2200">
                <a:latin typeface="Barlow ExtraBold" panose="00000900000000000000"/>
                <a:ea typeface="Barlow ExtraBold" panose="00000900000000000000"/>
                <a:cs typeface="Barlow ExtraBold" panose="00000900000000000000"/>
                <a:sym typeface="Barlow ExtraBold" panose="00000900000000000000"/>
              </a:defRPr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arlow ExtraBold" panose="00000900000000000000"/>
              <a:buNone/>
              <a:defRPr sz="2200">
                <a:latin typeface="Barlow ExtraBold" panose="00000900000000000000"/>
                <a:ea typeface="Barlow ExtraBold" panose="00000900000000000000"/>
                <a:cs typeface="Barlow ExtraBold" panose="00000900000000000000"/>
                <a:sym typeface="Barlow ExtraBold" panose="00000900000000000000"/>
              </a:defRPr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arlow ExtraBold" panose="00000900000000000000"/>
              <a:buNone/>
              <a:defRPr sz="2200">
                <a:latin typeface="Barlow ExtraBold" panose="00000900000000000000"/>
                <a:ea typeface="Barlow ExtraBold" panose="00000900000000000000"/>
                <a:cs typeface="Barlow ExtraBold" panose="00000900000000000000"/>
                <a:sym typeface="Barlow ExtraBold" panose="00000900000000000000"/>
              </a:defRPr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arlow ExtraBold" panose="00000900000000000000"/>
              <a:buNone/>
              <a:defRPr sz="2200">
                <a:latin typeface="Barlow ExtraBold" panose="00000900000000000000"/>
                <a:ea typeface="Barlow ExtraBold" panose="00000900000000000000"/>
                <a:cs typeface="Barlow ExtraBold" panose="00000900000000000000"/>
                <a:sym typeface="Barlow ExtraBold" panose="00000900000000000000"/>
              </a:defRPr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Barlow ExtraBold" panose="00000900000000000000"/>
              <a:buNone/>
              <a:defRPr sz="2200">
                <a:latin typeface="Barlow ExtraBold" panose="00000900000000000000"/>
                <a:ea typeface="Barlow ExtraBold" panose="00000900000000000000"/>
                <a:cs typeface="Barlow ExtraBold" panose="00000900000000000000"/>
                <a:sym typeface="Barlow ExtraBold" panose="00000900000000000000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ection header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1266200"/>
            <a:ext cx="8520600" cy="238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Font typeface="Barlow" panose="00000500000000000000"/>
              <a:buNone/>
              <a:defRPr sz="48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1pPr>
            <a:lvl2pPr lvl="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Barlow" panose="00000500000000000000"/>
              <a:buNone/>
              <a:defRPr sz="30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2pPr>
            <a:lvl3pPr lvl="2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Barlow" panose="00000500000000000000"/>
              <a:buNone/>
              <a:defRPr sz="30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3pPr>
            <a:lvl4pPr lvl="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Barlow" panose="00000500000000000000"/>
              <a:buNone/>
              <a:defRPr sz="30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4pPr>
            <a:lvl5pPr lvl="4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Barlow" panose="00000500000000000000"/>
              <a:buNone/>
              <a:defRPr sz="30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5pPr>
            <a:lvl6pPr lvl="5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Barlow" panose="00000500000000000000"/>
              <a:buNone/>
              <a:defRPr sz="30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6pPr>
            <a:lvl7pPr lvl="6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Barlow" panose="00000500000000000000"/>
              <a:buNone/>
              <a:defRPr sz="30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7pPr>
            <a:lvl8pPr lvl="7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Barlow" panose="00000500000000000000"/>
              <a:buNone/>
              <a:defRPr sz="30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8pPr>
            <a:lvl9pPr lvl="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Barlow" panose="00000500000000000000"/>
              <a:buNone/>
              <a:defRPr sz="30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9pPr>
          </a:lstStyle>
          <a:p/>
        </p:txBody>
      </p:sp>
      <p:sp>
        <p:nvSpPr>
          <p:cNvPr id="15" name="Google Shape;15;p3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and body">
  <p:cSld name="TITLE_AND_BOD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Barlow" panose="00000500000000000000"/>
              <a:buNone/>
              <a:defRPr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Barlow" panose="00000500000000000000"/>
              <a:buNone/>
              <a:defRPr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Barlow" panose="00000500000000000000"/>
              <a:buNone/>
              <a:defRPr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Barlow" panose="00000500000000000000"/>
              <a:buNone/>
              <a:defRPr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Barlow" panose="00000500000000000000"/>
              <a:buNone/>
              <a:defRPr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Barlow" panose="00000500000000000000"/>
              <a:buNone/>
              <a:defRPr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Barlow" panose="00000500000000000000"/>
              <a:buNone/>
              <a:defRPr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Barlow" panose="00000500000000000000"/>
              <a:buNone/>
              <a:defRPr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Barlow" panose="00000500000000000000"/>
              <a:buNone/>
              <a:defRPr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type="body" idx="1"/>
          </p:nvPr>
        </p:nvSpPr>
        <p:spPr>
          <a:xfrm>
            <a:off x="311700" y="1152475"/>
            <a:ext cx="8520600" cy="3197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Font typeface="Barlow Medium" panose="00000600000000000000"/>
              <a:buChar char="●"/>
              <a:defRPr sz="1400"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Font typeface="Barlow Medium" panose="00000600000000000000"/>
              <a:buChar char="○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Font typeface="Barlow Medium" panose="00000600000000000000"/>
              <a:buChar char="■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Font typeface="Barlow Medium" panose="00000600000000000000"/>
              <a:buChar char="●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Font typeface="Barlow Medium" panose="00000600000000000000"/>
              <a:buChar char="○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Font typeface="Barlow Medium" panose="00000600000000000000"/>
              <a:buChar char="■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Font typeface="Barlow Medium" panose="00000600000000000000"/>
              <a:buChar char="●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Font typeface="Barlow Medium" panose="00000600000000000000"/>
              <a:buChar char="○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Font typeface="Barlow Medium" panose="00000600000000000000"/>
              <a:buChar char="■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and two columns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Barlow" panose="00000500000000000000"/>
              <a:buNone/>
              <a:defRPr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Barlow" panose="00000500000000000000"/>
              <a:buNone/>
              <a:defRPr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Barlow" panose="00000500000000000000"/>
              <a:buNone/>
              <a:defRPr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Barlow" panose="00000500000000000000"/>
              <a:buNone/>
              <a:defRPr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Barlow" panose="00000500000000000000"/>
              <a:buNone/>
              <a:defRPr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Barlow" panose="00000500000000000000"/>
              <a:buNone/>
              <a:defRPr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Barlow" panose="00000500000000000000"/>
              <a:buNone/>
              <a:defRPr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Barlow" panose="00000500000000000000"/>
              <a:buNone/>
              <a:defRPr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Barlow" panose="00000500000000000000"/>
              <a:buNone/>
              <a:defRPr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9pPr>
          </a:lstStyle>
          <a:p/>
        </p:txBody>
      </p:sp>
      <p:sp>
        <p:nvSpPr>
          <p:cNvPr id="22" name="Google Shape;22;p5"/>
          <p:cNvSpPr txBox="1"/>
          <p:nvPr>
            <p:ph type="body" idx="1"/>
          </p:nvPr>
        </p:nvSpPr>
        <p:spPr>
          <a:xfrm>
            <a:off x="311700" y="1152475"/>
            <a:ext cx="3999900" cy="32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Font typeface="Barlow Medium" panose="00000600000000000000"/>
              <a:buChar char="●"/>
              <a:defRPr sz="1400"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Font typeface="Barlow Medium" panose="00000600000000000000"/>
              <a:buChar char="○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Font typeface="Barlow Medium" panose="00000600000000000000"/>
              <a:buChar char="■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Font typeface="Barlow Medium" panose="00000600000000000000"/>
              <a:buChar char="●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Font typeface="Barlow Medium" panose="00000600000000000000"/>
              <a:buChar char="○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Font typeface="Barlow Medium" panose="00000600000000000000"/>
              <a:buChar char="■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Font typeface="Barlow Medium" panose="00000600000000000000"/>
              <a:buChar char="●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Font typeface="Barlow Medium" panose="00000600000000000000"/>
              <a:buChar char="○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Font typeface="Barlow Medium" panose="00000600000000000000"/>
              <a:buChar char="■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9pPr>
          </a:lstStyle>
          <a:p/>
        </p:txBody>
      </p:sp>
      <p:sp>
        <p:nvSpPr>
          <p:cNvPr id="23" name="Google Shape;23;p5"/>
          <p:cNvSpPr txBox="1"/>
          <p:nvPr>
            <p:ph type="body" idx="2"/>
          </p:nvPr>
        </p:nvSpPr>
        <p:spPr>
          <a:xfrm>
            <a:off x="4832400" y="1152475"/>
            <a:ext cx="3999900" cy="32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Font typeface="Barlow Medium" panose="00000600000000000000"/>
              <a:buChar char="●"/>
              <a:defRPr sz="1400"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Font typeface="Barlow Medium" panose="00000600000000000000"/>
              <a:buChar char="○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Font typeface="Barlow Medium" panose="00000600000000000000"/>
              <a:buChar char="■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Font typeface="Barlow Medium" panose="00000600000000000000"/>
              <a:buChar char="●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Font typeface="Barlow Medium" panose="00000600000000000000"/>
              <a:buChar char="○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Font typeface="Barlow Medium" panose="00000600000000000000"/>
              <a:buChar char="■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Font typeface="Barlow Medium" panose="00000600000000000000"/>
              <a:buChar char="●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Font typeface="Barlow Medium" panose="00000600000000000000"/>
              <a:buChar char="○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Font typeface="Barlow Medium" panose="00000600000000000000"/>
              <a:buChar char="■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Font typeface="Barlow" panose="00000500000000000000"/>
              <a:buNone/>
              <a:defRPr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Font typeface="Barlow" panose="00000500000000000000"/>
              <a:buNone/>
              <a:defRPr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Font typeface="Barlow" panose="00000500000000000000"/>
              <a:buNone/>
              <a:defRPr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Font typeface="Barlow" panose="00000500000000000000"/>
              <a:buNone/>
              <a:defRPr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Font typeface="Barlow" panose="00000500000000000000"/>
              <a:buNone/>
              <a:defRPr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Font typeface="Barlow" panose="00000500000000000000"/>
              <a:buNone/>
              <a:defRPr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Font typeface="Barlow" panose="00000500000000000000"/>
              <a:buNone/>
              <a:defRPr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Font typeface="Barlow" panose="00000500000000000000"/>
              <a:buNone/>
              <a:defRPr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Font typeface="Barlow" panose="00000500000000000000"/>
              <a:buNone/>
              <a:defRPr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9pPr>
          </a:lstStyle>
          <a:p/>
        </p:txBody>
      </p:sp>
      <p:sp>
        <p:nvSpPr>
          <p:cNvPr id="27" name="Google Shape;27;p6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  <p:sp>
        <p:nvSpPr>
          <p:cNvPr id="28" name="Google Shape;28;p6"/>
          <p:cNvSpPr txBox="1"/>
          <p:nvPr>
            <p:ph type="body" idx="1"/>
          </p:nvPr>
        </p:nvSpPr>
        <p:spPr>
          <a:xfrm>
            <a:off x="311700" y="1152475"/>
            <a:ext cx="3999900" cy="3225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Font typeface="Barlow Medium" panose="00000600000000000000"/>
              <a:buChar char="●"/>
              <a:defRPr sz="1400"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Font typeface="Barlow Medium" panose="00000600000000000000"/>
              <a:buChar char="○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Font typeface="Barlow Medium" panose="00000600000000000000"/>
              <a:buChar char="■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Font typeface="Barlow Medium" panose="00000600000000000000"/>
              <a:buChar char="●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Font typeface="Barlow Medium" panose="00000600000000000000"/>
              <a:buChar char="○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Font typeface="Barlow Medium" panose="00000600000000000000"/>
              <a:buChar char="■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Font typeface="Barlow Medium" panose="00000600000000000000"/>
              <a:buChar char="●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Font typeface="Barlow Medium" panose="00000600000000000000"/>
              <a:buChar char="○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Font typeface="Barlow Medium" panose="00000600000000000000"/>
              <a:buChar char="■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9pPr>
          </a:lstStyle>
          <a:p/>
        </p:txBody>
      </p:sp>
      <p:sp>
        <p:nvSpPr>
          <p:cNvPr id="29" name="Google Shape;29;p6"/>
          <p:cNvSpPr txBox="1"/>
          <p:nvPr>
            <p:ph type="body" idx="2"/>
          </p:nvPr>
        </p:nvSpPr>
        <p:spPr>
          <a:xfrm>
            <a:off x="4832400" y="1152475"/>
            <a:ext cx="3999900" cy="3225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Font typeface="Barlow Medium" panose="00000600000000000000"/>
              <a:buChar char="●"/>
              <a:defRPr sz="1400"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Font typeface="Barlow Medium" panose="00000600000000000000"/>
              <a:buChar char="○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Font typeface="Barlow Medium" panose="00000600000000000000"/>
              <a:buChar char="■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Font typeface="Barlow Medium" panose="00000600000000000000"/>
              <a:buChar char="●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Font typeface="Barlow Medium" panose="00000600000000000000"/>
              <a:buChar char="○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Font typeface="Barlow Medium" panose="00000600000000000000"/>
              <a:buChar char="■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Font typeface="Barlow Medium" panose="00000600000000000000"/>
              <a:buChar char="●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Font typeface="Barlow Medium" panose="00000600000000000000"/>
              <a:buChar char="○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Font typeface="Barlow Medium" panose="00000600000000000000"/>
              <a:buChar char="■"/>
              <a:defRPr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23475" y="624524"/>
            <a:ext cx="2808000" cy="3725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" panose="00000500000000000000"/>
              <a:buNone/>
              <a:defRPr sz="24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1pPr>
            <a:lvl2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" panose="00000500000000000000"/>
              <a:buNone/>
              <a:defRPr sz="24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2pPr>
            <a:lvl3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" panose="00000500000000000000"/>
              <a:buNone/>
              <a:defRPr sz="24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3pPr>
            <a:lvl4pPr lvl="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" panose="00000500000000000000"/>
              <a:buNone/>
              <a:defRPr sz="24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4pPr>
            <a:lvl5pPr lvl="4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" panose="00000500000000000000"/>
              <a:buNone/>
              <a:defRPr sz="24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5pPr>
            <a:lvl6pPr lvl="5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" panose="00000500000000000000"/>
              <a:buNone/>
              <a:defRPr sz="24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6pPr>
            <a:lvl7pPr lvl="6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" panose="00000500000000000000"/>
              <a:buNone/>
              <a:defRPr sz="24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7pPr>
            <a:lvl8pPr lvl="7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" panose="00000500000000000000"/>
              <a:buNone/>
              <a:defRPr sz="24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8pPr>
            <a:lvl9pPr lvl="8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" panose="00000500000000000000"/>
              <a:buNone/>
              <a:defRPr sz="24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9pPr>
          </a:lstStyle>
          <a:p/>
        </p:txBody>
      </p:sp>
      <p:sp>
        <p:nvSpPr>
          <p:cNvPr id="32" name="Google Shape;32;p7"/>
          <p:cNvSpPr txBox="1"/>
          <p:nvPr>
            <p:ph type="body" idx="1"/>
          </p:nvPr>
        </p:nvSpPr>
        <p:spPr>
          <a:xfrm>
            <a:off x="3460375" y="624550"/>
            <a:ext cx="5461500" cy="3725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Font typeface="Barlow Medium" panose="00000600000000000000"/>
              <a:buChar char="●"/>
              <a:defRPr sz="1200"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Font typeface="Barlow Medium" panose="00000600000000000000"/>
              <a:buChar char="○"/>
              <a:defRPr sz="1200"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Font typeface="Barlow Medium" panose="00000600000000000000"/>
              <a:buChar char="■"/>
              <a:defRPr sz="1200"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Font typeface="Barlow Medium" panose="00000600000000000000"/>
              <a:buChar char="●"/>
              <a:defRPr sz="1200"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Font typeface="Barlow Medium" panose="00000600000000000000"/>
              <a:buChar char="○"/>
              <a:defRPr sz="1200"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Font typeface="Barlow Medium" panose="00000600000000000000"/>
              <a:buChar char="■"/>
              <a:defRPr sz="1200"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Font typeface="Barlow Medium" panose="00000600000000000000"/>
              <a:buChar char="●"/>
              <a:defRPr sz="1200"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Font typeface="Barlow Medium" panose="00000600000000000000"/>
              <a:buChar char="○"/>
              <a:defRPr sz="1200"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Font typeface="Barlow Medium" panose="00000600000000000000"/>
              <a:buChar char="■"/>
              <a:defRPr sz="1200"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9pPr>
          </a:lstStyle>
          <a:p/>
        </p:txBody>
      </p:sp>
      <p:sp>
        <p:nvSpPr>
          <p:cNvPr id="33" name="Google Shape;33;p7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682650"/>
            <a:ext cx="6367800" cy="363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Font typeface="Barlow" panose="00000500000000000000"/>
              <a:buNone/>
              <a:defRPr sz="36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Font typeface="Barlow" panose="00000500000000000000"/>
              <a:buNone/>
              <a:defRPr sz="48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Font typeface="Barlow" panose="00000500000000000000"/>
              <a:buNone/>
              <a:defRPr sz="48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Font typeface="Barlow" panose="00000500000000000000"/>
              <a:buNone/>
              <a:defRPr sz="48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Font typeface="Barlow" panose="00000500000000000000"/>
              <a:buNone/>
              <a:defRPr sz="48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Font typeface="Barlow" panose="00000500000000000000"/>
              <a:buNone/>
              <a:defRPr sz="48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Font typeface="Barlow" panose="00000500000000000000"/>
              <a:buNone/>
              <a:defRPr sz="48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Font typeface="Barlow" panose="00000500000000000000"/>
              <a:buNone/>
              <a:defRPr sz="48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Font typeface="Barlow" panose="00000500000000000000"/>
              <a:buNone/>
              <a:defRPr sz="48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918050"/>
            <a:ext cx="4045200" cy="2271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000"/>
              <a:buFont typeface="Barlow" panose="00000500000000000000"/>
              <a:buNone/>
              <a:defRPr sz="30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defRPr>
            </a:lvl1pPr>
            <a:lvl2pPr lvl="1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9"/>
          <p:cNvSpPr txBox="1"/>
          <p:nvPr>
            <p:ph type="subTitle" idx="1"/>
          </p:nvPr>
        </p:nvSpPr>
        <p:spPr>
          <a:xfrm>
            <a:off x="265500" y="3488875"/>
            <a:ext cx="4045200" cy="1235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Font typeface="Barlow Medium" panose="00000600000000000000"/>
              <a:buNone/>
              <a:defRPr sz="2100"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1pPr>
            <a:lvl2pPr lvl="1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Font typeface="Barlow Medium" panose="00000600000000000000"/>
              <a:buNone/>
              <a:defRPr sz="2100"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2pPr>
            <a:lvl3pPr lvl="2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Font typeface="Barlow Medium" panose="00000600000000000000"/>
              <a:buNone/>
              <a:defRPr sz="2100"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3pPr>
            <a:lvl4pPr lvl="3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Font typeface="Barlow Medium" panose="00000600000000000000"/>
              <a:buNone/>
              <a:defRPr sz="2100"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4pPr>
            <a:lvl5pPr lvl="4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Font typeface="Barlow Medium" panose="00000600000000000000"/>
              <a:buNone/>
              <a:defRPr sz="2100"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5pPr>
            <a:lvl6pPr lvl="5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Font typeface="Barlow Medium" panose="00000600000000000000"/>
              <a:buNone/>
              <a:defRPr sz="2100"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6pPr>
            <a:lvl7pPr lvl="6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Font typeface="Barlow Medium" panose="00000600000000000000"/>
              <a:buNone/>
              <a:defRPr sz="2100"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7pPr>
            <a:lvl8pPr lvl="7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Font typeface="Barlow Medium" panose="00000600000000000000"/>
              <a:buNone/>
              <a:defRPr sz="2100"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8pPr>
            <a:lvl9pPr lvl="8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100"/>
              <a:buFont typeface="Barlow Medium" panose="00000600000000000000"/>
              <a:buNone/>
              <a:defRPr sz="2100"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type="body" idx="2"/>
          </p:nvPr>
        </p:nvSpPr>
        <p:spPr>
          <a:xfrm>
            <a:off x="4939500" y="164775"/>
            <a:ext cx="3837000" cy="4559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Font typeface="Barlow Medium" panose="00000600000000000000"/>
              <a:buChar char="●"/>
              <a:defRPr sz="1200"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Font typeface="Barlow Medium" panose="00000600000000000000"/>
              <a:buChar char="○"/>
              <a:defRPr sz="1200"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Font typeface="Barlow Medium" panose="00000600000000000000"/>
              <a:buChar char="■"/>
              <a:defRPr sz="1200"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Font typeface="Barlow Medium" panose="00000600000000000000"/>
              <a:buChar char="●"/>
              <a:defRPr sz="1200"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Font typeface="Barlow Medium" panose="00000600000000000000"/>
              <a:buChar char="○"/>
              <a:defRPr sz="1200"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Font typeface="Barlow Medium" panose="00000600000000000000"/>
              <a:buChar char="■"/>
              <a:defRPr sz="1200"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Font typeface="Barlow Medium" panose="00000600000000000000"/>
              <a:buChar char="●"/>
              <a:defRPr sz="1200"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Font typeface="Barlow Medium" panose="00000600000000000000"/>
              <a:buChar char="○"/>
              <a:defRPr sz="1200"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Font typeface="Barlow Medium" panose="00000600000000000000"/>
              <a:buChar char="■"/>
              <a:defRPr sz="1200">
                <a:latin typeface="Barlow Medium" panose="00000600000000000000"/>
                <a:ea typeface="Barlow Medium" panose="00000600000000000000"/>
                <a:cs typeface="Barlow Medium" panose="00000600000000000000"/>
                <a:sym typeface="Barlow Medium" panose="00000600000000000000"/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0"/>
          <a:stretch>
            <a:fillRect/>
          </a:stretch>
        </a:blipFill>
        <a:effectLst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5.xml"/><Relationship Id="rId4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2" Type="http://schemas.openxmlformats.org/officeDocument/2006/relationships/image" Target="../media/image5.wmf"/><Relationship Id="rId1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3.xml"/><Relationship Id="rId2" Type="http://schemas.openxmlformats.org/officeDocument/2006/relationships/hyperlink" Target="mailto:HEBERT.DUARTE@EDUCACAO.MG.GOV.BR" TargetMode="External"/><Relationship Id="rId1" Type="http://schemas.openxmlformats.org/officeDocument/2006/relationships/hyperlink" Target="mailto:ARI.ASSESSORIA@EDUCACAO.MG.GOV.BR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7.wmf"/><Relationship Id="rId1" Type="http://schemas.openxmlformats.org/officeDocument/2006/relationships/oleObject" Target="../embeddings/oleObject4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7" Type="http://schemas.openxmlformats.org/officeDocument/2006/relationships/slide" Target="slide31.xml"/><Relationship Id="rId6" Type="http://schemas.openxmlformats.org/officeDocument/2006/relationships/slide" Target="slide30.xml"/><Relationship Id="rId5" Type="http://schemas.openxmlformats.org/officeDocument/2006/relationships/slide" Target="slide27.xml"/><Relationship Id="rId4" Type="http://schemas.openxmlformats.org/officeDocument/2006/relationships/slide" Target="slide24.xml"/><Relationship Id="rId3" Type="http://schemas.openxmlformats.org/officeDocument/2006/relationships/slide" Target="slide20.xml"/><Relationship Id="rId2" Type="http://schemas.openxmlformats.org/officeDocument/2006/relationships/slide" Target="slide11.xml"/><Relationship Id="rId1" Type="http://schemas.openxmlformats.org/officeDocument/2006/relationships/slide" Target="slide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3.xml"/><Relationship Id="rId5" Type="http://schemas.openxmlformats.org/officeDocument/2006/relationships/slide" Target="slide37.xml"/><Relationship Id="rId4" Type="http://schemas.openxmlformats.org/officeDocument/2006/relationships/slide" Target="slide38.xml"/><Relationship Id="rId3" Type="http://schemas.openxmlformats.org/officeDocument/2006/relationships/slide" Target="slide36.xml"/><Relationship Id="rId2" Type="http://schemas.openxmlformats.org/officeDocument/2006/relationships/slide" Target="slide34.xml"/><Relationship Id="rId1" Type="http://schemas.openxmlformats.org/officeDocument/2006/relationships/slide" Target="slide3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0.xml"/><Relationship Id="rId3" Type="http://schemas.openxmlformats.org/officeDocument/2006/relationships/slideLayout" Target="../slideLayouts/slideLayout3.xml"/><Relationship Id="rId2" Type="http://schemas.openxmlformats.org/officeDocument/2006/relationships/hyperlink" Target="mailto:HEBERT.DUARTE@EDUCACAO.MG.GOV.BR" TargetMode="External"/><Relationship Id="rId1" Type="http://schemas.openxmlformats.org/officeDocument/2006/relationships/hyperlink" Target="mailto:ARI.ASSESSORIA@EDUCACAO.MG.GOV.BR" TargetMode="Externa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slide" Target="slide45.xml"/><Relationship Id="rId5" Type="http://schemas.openxmlformats.org/officeDocument/2006/relationships/slide" Target="slide44.xml"/><Relationship Id="rId4" Type="http://schemas.openxmlformats.org/officeDocument/2006/relationships/slide" Target="slide43.xml"/><Relationship Id="rId3" Type="http://schemas.openxmlformats.org/officeDocument/2006/relationships/slide" Target="slide42.xml"/><Relationship Id="rId2" Type="http://schemas.openxmlformats.org/officeDocument/2006/relationships/slide" Target="slide41.xml"/><Relationship Id="rId1" Type="http://schemas.openxmlformats.org/officeDocument/2006/relationships/slide" Target="slide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4.wmf"/><Relationship Id="rId1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type="ctrTitle"/>
          </p:nvPr>
        </p:nvSpPr>
        <p:spPr>
          <a:xfrm>
            <a:off x="267275" y="1645590"/>
            <a:ext cx="6444300" cy="152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/>
              <a:t>PORTFÓLIO DE EMENDAS 2021</a:t>
            </a: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/>
              <a:t>SECRETARIA DE ESTADO DE EDUCAÇÃO</a:t>
            </a:r>
            <a:endParaRPr sz="2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" name="Google Shape;129;p20"/>
          <p:cNvGraphicFramePr/>
          <p:nvPr/>
        </p:nvGraphicFramePr>
        <p:xfrm>
          <a:off x="349350" y="1210625"/>
          <a:ext cx="8451750" cy="3000000"/>
        </p:xfrm>
        <a:graphic>
          <a:graphicData uri="http://schemas.openxmlformats.org/drawingml/2006/table">
            <a:tbl>
              <a:tblPr>
                <a:noFill/>
                <a:tableStyleId>{36CE3152-E026-4F5B-BED6-36E2C5701297}</a:tableStyleId>
              </a:tblPr>
              <a:tblGrid>
                <a:gridCol w="4225875"/>
                <a:gridCol w="4225875"/>
              </a:tblGrid>
              <a:tr h="569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b="1">
                          <a:solidFill>
                            <a:srgbClr val="FFFFFF"/>
                          </a:solidFill>
                          <a:latin typeface="Barlow" panose="00000500000000000000"/>
                          <a:ea typeface="Barlow" panose="00000500000000000000"/>
                          <a:cs typeface="Barlow" panose="00000500000000000000"/>
                          <a:sym typeface="Barlow" panose="00000500000000000000"/>
                        </a:rPr>
                        <a:t>MODELO QUADRA</a:t>
                      </a:r>
                      <a:endParaRPr sz="2000" b="1">
                        <a:solidFill>
                          <a:srgbClr val="FFFFFF"/>
                        </a:solidFill>
                        <a:latin typeface="Barlow" panose="00000500000000000000"/>
                        <a:ea typeface="Barlow" panose="00000500000000000000"/>
                        <a:cs typeface="Barlow" panose="00000500000000000000"/>
                        <a:sym typeface="Barlow" panose="00000500000000000000"/>
                      </a:endParaRPr>
                    </a:p>
                  </a:txBody>
                  <a:tcPr marL="91425" marR="91425" marT="91425" marB="91425">
                    <a:solidFill>
                      <a:srgbClr val="A61C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b="1">
                          <a:solidFill>
                            <a:srgbClr val="FFFFFF"/>
                          </a:solidFill>
                          <a:latin typeface="Barlow" panose="00000500000000000000"/>
                          <a:ea typeface="Barlow" panose="00000500000000000000"/>
                          <a:cs typeface="Barlow" panose="00000500000000000000"/>
                          <a:sym typeface="Barlow" panose="00000500000000000000"/>
                        </a:rPr>
                        <a:t>VALOR MÍNIMO</a:t>
                      </a:r>
                      <a:endParaRPr sz="2000" b="1">
                        <a:solidFill>
                          <a:srgbClr val="FFFFFF"/>
                        </a:solidFill>
                        <a:latin typeface="Barlow" panose="00000500000000000000"/>
                        <a:ea typeface="Barlow" panose="00000500000000000000"/>
                        <a:cs typeface="Barlow" panose="00000500000000000000"/>
                        <a:sym typeface="Barlow" panose="00000500000000000000"/>
                      </a:endParaRPr>
                    </a:p>
                  </a:txBody>
                  <a:tcPr marL="91425" marR="91425" marT="91425" marB="91425">
                    <a:solidFill>
                      <a:srgbClr val="A61C00"/>
                    </a:solidFill>
                  </a:tcPr>
                </a:tc>
              </a:tr>
              <a:tr h="569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b="1">
                          <a:latin typeface="Barlow" panose="00000500000000000000"/>
                          <a:ea typeface="Barlow" panose="00000500000000000000"/>
                          <a:cs typeface="Barlow" panose="00000500000000000000"/>
                          <a:sym typeface="Barlow" panose="00000500000000000000"/>
                        </a:rPr>
                        <a:t>MODELO 1 (39,40 x 24,35m)</a:t>
                      </a:r>
                      <a:endParaRPr sz="2000" b="1">
                        <a:latin typeface="Barlow" panose="00000500000000000000"/>
                        <a:ea typeface="Barlow" panose="00000500000000000000"/>
                        <a:cs typeface="Barlow" panose="00000500000000000000"/>
                        <a:sym typeface="Barlow" panose="0000050000000000000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b="1">
                          <a:latin typeface="Barlow" panose="00000500000000000000"/>
                          <a:ea typeface="Barlow" panose="00000500000000000000"/>
                          <a:cs typeface="Barlow" panose="00000500000000000000"/>
                          <a:sym typeface="Barlow" panose="00000500000000000000"/>
                        </a:rPr>
                        <a:t>R$ 530.000,00</a:t>
                      </a:r>
                      <a:endParaRPr sz="2000" b="1">
                        <a:latin typeface="Barlow" panose="00000500000000000000"/>
                        <a:ea typeface="Barlow" panose="00000500000000000000"/>
                        <a:cs typeface="Barlow" panose="00000500000000000000"/>
                        <a:sym typeface="Barlow" panose="00000500000000000000"/>
                      </a:endParaRPr>
                    </a:p>
                  </a:txBody>
                  <a:tcPr marL="91425" marR="91425" marT="91425" marB="91425"/>
                </a:tc>
              </a:tr>
              <a:tr h="569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b="1">
                          <a:latin typeface="Barlow" panose="00000500000000000000"/>
                          <a:ea typeface="Barlow" panose="00000500000000000000"/>
                          <a:cs typeface="Barlow" panose="00000500000000000000"/>
                          <a:sym typeface="Barlow" panose="00000500000000000000"/>
                        </a:rPr>
                        <a:t>MODELO 2 (37,40 x 22,35m)</a:t>
                      </a:r>
                      <a:endParaRPr sz="2000" b="1">
                        <a:latin typeface="Barlow" panose="00000500000000000000"/>
                        <a:ea typeface="Barlow" panose="00000500000000000000"/>
                        <a:cs typeface="Barlow" panose="00000500000000000000"/>
                        <a:sym typeface="Barlow" panose="00000500000000000000"/>
                      </a:endParaRPr>
                    </a:p>
                  </a:txBody>
                  <a:tcPr marL="91425" marR="91425" marT="91425" marB="91425"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b="1">
                          <a:latin typeface="Barlow" panose="00000500000000000000"/>
                          <a:ea typeface="Barlow" panose="00000500000000000000"/>
                          <a:cs typeface="Barlow" panose="00000500000000000000"/>
                          <a:sym typeface="Barlow" panose="00000500000000000000"/>
                        </a:rPr>
                        <a:t>R$ 500.00,00</a:t>
                      </a:r>
                      <a:endParaRPr sz="2000" b="1">
                        <a:latin typeface="Barlow" panose="00000500000000000000"/>
                        <a:ea typeface="Barlow" panose="00000500000000000000"/>
                        <a:cs typeface="Barlow" panose="00000500000000000000"/>
                        <a:sym typeface="Barlow" panose="00000500000000000000"/>
                      </a:endParaRPr>
                    </a:p>
                  </a:txBody>
                  <a:tcPr marL="91425" marR="91425" marT="91425" marB="91425">
                    <a:solidFill>
                      <a:srgbClr val="F4CCCC"/>
                    </a:solidFill>
                  </a:tcPr>
                </a:tc>
              </a:tr>
              <a:tr h="569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b="1">
                          <a:latin typeface="Barlow" panose="00000500000000000000"/>
                          <a:ea typeface="Barlow" panose="00000500000000000000"/>
                          <a:cs typeface="Barlow" panose="00000500000000000000"/>
                          <a:sym typeface="Barlow" panose="00000500000000000000"/>
                        </a:rPr>
                        <a:t>MODELO 3 (31,65 x 19,80m)</a:t>
                      </a:r>
                      <a:endParaRPr sz="2000" b="1">
                        <a:latin typeface="Barlow" panose="00000500000000000000"/>
                        <a:ea typeface="Barlow" panose="00000500000000000000"/>
                        <a:cs typeface="Barlow" panose="00000500000000000000"/>
                        <a:sym typeface="Barlow" panose="0000050000000000000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b="1">
                          <a:latin typeface="Barlow" panose="00000500000000000000"/>
                          <a:ea typeface="Barlow" panose="00000500000000000000"/>
                          <a:cs typeface="Barlow" panose="00000500000000000000"/>
                          <a:sym typeface="Barlow" panose="00000500000000000000"/>
                        </a:rPr>
                        <a:t>R$ 380.00,00</a:t>
                      </a:r>
                      <a:endParaRPr sz="2000" b="1">
                        <a:latin typeface="Barlow" panose="00000500000000000000"/>
                        <a:ea typeface="Barlow" panose="00000500000000000000"/>
                        <a:cs typeface="Barlow" panose="00000500000000000000"/>
                        <a:sym typeface="Barlow" panose="00000500000000000000"/>
                      </a:endParaRPr>
                    </a:p>
                  </a:txBody>
                  <a:tcPr marL="91425" marR="91425" marT="91425" marB="91425"/>
                </a:tc>
              </a:tr>
              <a:tr h="569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b="1">
                          <a:latin typeface="Barlow" panose="00000500000000000000"/>
                          <a:ea typeface="Barlow" panose="00000500000000000000"/>
                          <a:cs typeface="Barlow" panose="00000500000000000000"/>
                          <a:sym typeface="Barlow" panose="00000500000000000000"/>
                        </a:rPr>
                        <a:t>MODELO 4 (29,95 x 14,80m)</a:t>
                      </a:r>
                      <a:endParaRPr sz="2000" b="1">
                        <a:latin typeface="Barlow" panose="00000500000000000000"/>
                        <a:ea typeface="Barlow" panose="00000500000000000000"/>
                        <a:cs typeface="Barlow" panose="00000500000000000000"/>
                        <a:sym typeface="Barlow" panose="00000500000000000000"/>
                      </a:endParaRPr>
                    </a:p>
                  </a:txBody>
                  <a:tcPr marL="91425" marR="91425" marT="91425" marB="91425"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b="1">
                          <a:latin typeface="Barlow" panose="00000500000000000000"/>
                          <a:ea typeface="Barlow" panose="00000500000000000000"/>
                          <a:cs typeface="Barlow" panose="00000500000000000000"/>
                          <a:sym typeface="Barlow" panose="00000500000000000000"/>
                        </a:rPr>
                        <a:t>R$ 270.000,00</a:t>
                      </a:r>
                      <a:endParaRPr sz="2000" b="1">
                        <a:latin typeface="Barlow" panose="00000500000000000000"/>
                        <a:ea typeface="Barlow" panose="00000500000000000000"/>
                        <a:cs typeface="Barlow" panose="00000500000000000000"/>
                        <a:sym typeface="Barlow" panose="00000500000000000000"/>
                      </a:endParaRPr>
                    </a:p>
                  </a:txBody>
                  <a:tcPr marL="91425" marR="91425" marT="91425" marB="91425"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sp>
        <p:nvSpPr>
          <p:cNvPr id="130" name="Google Shape;130;p20"/>
          <p:cNvSpPr txBox="1"/>
          <p:nvPr>
            <p:ph type="title"/>
          </p:nvPr>
        </p:nvSpPr>
        <p:spPr>
          <a:xfrm>
            <a:off x="311700" y="597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VALORES MÍNIMOS PARA CONSTRUÇÃO DE QUADRAS</a:t>
            </a:r>
            <a:endParaRPr lang="pt-BR"/>
          </a:p>
        </p:txBody>
      </p:sp>
      <p:sp>
        <p:nvSpPr>
          <p:cNvPr id="131" name="Google Shape;131;p20"/>
          <p:cNvSpPr txBox="1"/>
          <p:nvPr>
            <p:ph type="body" idx="4294967295"/>
          </p:nvPr>
        </p:nvSpPr>
        <p:spPr>
          <a:xfrm>
            <a:off x="349350" y="4227075"/>
            <a:ext cx="5122500" cy="73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1500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As indicações podem ser realizadas tanto na ação 4309 (Ensino Médio) quanto na ação 4302 (Ensino Fundamental).</a:t>
            </a:r>
            <a:endParaRPr sz="1500"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3"/>
          <p:cNvSpPr txBox="1"/>
          <p:nvPr>
            <p:ph type="title"/>
          </p:nvPr>
        </p:nvSpPr>
        <p:spPr>
          <a:xfrm>
            <a:off x="311700" y="445025"/>
            <a:ext cx="5835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/>
              <a:t>MOBILIÁRIO E EQUIPAMENTOS</a:t>
            </a:r>
            <a:endParaRPr sz="2600"/>
          </a:p>
        </p:txBody>
      </p:sp>
      <p:sp>
        <p:nvSpPr>
          <p:cNvPr id="157" name="Google Shape;157;p23"/>
          <p:cNvSpPr txBox="1"/>
          <p:nvPr>
            <p:ph type="body" idx="1"/>
          </p:nvPr>
        </p:nvSpPr>
        <p:spPr>
          <a:xfrm>
            <a:off x="5129075" y="1430125"/>
            <a:ext cx="3756300" cy="319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/>
              <a:t>Aquisição de bens permanentes para melhoria de  nossas escolas estaduais.</a:t>
            </a:r>
            <a:endParaRPr sz="1500"/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500"/>
              <a:t>Atenção para a ação orçamentária e a oferta do nível de ensino da unidade: a escola oferta Ensino Médio?</a:t>
            </a:r>
            <a:endParaRPr sz="1500"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1500"/>
              <a:t>Todas as escolas que ofertam Ensino Médio poderão ser contempladas.</a:t>
            </a:r>
            <a:endParaRPr sz="1500"/>
          </a:p>
        </p:txBody>
      </p:sp>
      <p:sp>
        <p:nvSpPr>
          <p:cNvPr id="158" name="Google Shape;158;p23"/>
          <p:cNvSpPr txBox="1"/>
          <p:nvPr>
            <p:ph type="title"/>
          </p:nvPr>
        </p:nvSpPr>
        <p:spPr>
          <a:xfrm>
            <a:off x="298475" y="756100"/>
            <a:ext cx="6761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rgbClr val="666666"/>
                </a:solidFill>
              </a:rPr>
              <a:t>ENSINO MÉDIO</a:t>
            </a:r>
            <a:endParaRPr sz="2300">
              <a:solidFill>
                <a:srgbClr val="666666"/>
              </a:solidFill>
            </a:endParaRPr>
          </a:p>
        </p:txBody>
      </p:sp>
      <p:sp>
        <p:nvSpPr>
          <p:cNvPr id="159" name="Google Shape;159;p23"/>
          <p:cNvSpPr/>
          <p:nvPr/>
        </p:nvSpPr>
        <p:spPr>
          <a:xfrm>
            <a:off x="-548900" y="3546150"/>
            <a:ext cx="5045100" cy="901200"/>
          </a:xfrm>
          <a:prstGeom prst="chevron">
            <a:avLst>
              <a:gd name="adj" fmla="val 50000"/>
            </a:avLst>
          </a:prstGeom>
          <a:solidFill>
            <a:srgbClr val="D8382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   GRUPO 4 - INVESTIMENTO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160" name="Google Shape;160;p23"/>
          <p:cNvSpPr/>
          <p:nvPr/>
        </p:nvSpPr>
        <p:spPr>
          <a:xfrm>
            <a:off x="0" y="1670525"/>
            <a:ext cx="4496100" cy="901200"/>
          </a:xfrm>
          <a:prstGeom prst="homePlate">
            <a:avLst>
              <a:gd name="adj" fmla="val 50000"/>
            </a:avLst>
          </a:prstGeom>
          <a:solidFill>
            <a:srgbClr val="8020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AÇÃO 4309 MÃOS À OBRA ENSINO MÉDIO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161" name="Google Shape;161;p23"/>
          <p:cNvSpPr/>
          <p:nvPr/>
        </p:nvSpPr>
        <p:spPr>
          <a:xfrm>
            <a:off x="-548900" y="2604925"/>
            <a:ext cx="5045100" cy="901200"/>
          </a:xfrm>
          <a:prstGeom prst="chevron">
            <a:avLst>
              <a:gd name="adj" fmla="val 50000"/>
            </a:avLst>
          </a:prstGeom>
          <a:solidFill>
            <a:srgbClr val="B02C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  VALOR MÍNIMO: R$ 40.000,00</a:t>
            </a:r>
            <a:endParaRPr sz="1700" b="1">
              <a:solidFill>
                <a:srgbClr val="FFFFFF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4"/>
          <p:cNvSpPr txBox="1"/>
          <p:nvPr>
            <p:ph type="title"/>
          </p:nvPr>
        </p:nvSpPr>
        <p:spPr>
          <a:xfrm>
            <a:off x="311700" y="445025"/>
            <a:ext cx="5835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/>
              <a:t>MOBILIÁRIO E EQUIPAMENTOS</a:t>
            </a: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/>
          </a:p>
        </p:txBody>
      </p:sp>
      <p:sp>
        <p:nvSpPr>
          <p:cNvPr id="167" name="Google Shape;167;p24"/>
          <p:cNvSpPr txBox="1"/>
          <p:nvPr>
            <p:ph type="title"/>
          </p:nvPr>
        </p:nvSpPr>
        <p:spPr>
          <a:xfrm>
            <a:off x="298475" y="756100"/>
            <a:ext cx="6761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rgbClr val="666666"/>
                </a:solidFill>
              </a:rPr>
              <a:t>ENSINO FUNDAMENTAL</a:t>
            </a:r>
            <a:endParaRPr sz="2300">
              <a:solidFill>
                <a:srgbClr val="666666"/>
              </a:solidFill>
            </a:endParaRPr>
          </a:p>
        </p:txBody>
      </p:sp>
      <p:sp>
        <p:nvSpPr>
          <p:cNvPr id="168" name="Google Shape;168;p24"/>
          <p:cNvSpPr/>
          <p:nvPr/>
        </p:nvSpPr>
        <p:spPr>
          <a:xfrm>
            <a:off x="-548900" y="3546150"/>
            <a:ext cx="5045100" cy="901200"/>
          </a:xfrm>
          <a:prstGeom prst="chevron">
            <a:avLst>
              <a:gd name="adj" fmla="val 50000"/>
            </a:avLst>
          </a:prstGeom>
          <a:solidFill>
            <a:srgbClr val="D8382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   GRUPO 4 - INVESTIMENTO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169" name="Google Shape;169;p24"/>
          <p:cNvSpPr/>
          <p:nvPr/>
        </p:nvSpPr>
        <p:spPr>
          <a:xfrm>
            <a:off x="0" y="1670525"/>
            <a:ext cx="4496100" cy="901200"/>
          </a:xfrm>
          <a:prstGeom prst="homePlate">
            <a:avLst>
              <a:gd name="adj" fmla="val 50000"/>
            </a:avLst>
          </a:prstGeom>
          <a:solidFill>
            <a:srgbClr val="8020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AÇÃO 4302 MÃOS À OBRA ENSINO FUND.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170" name="Google Shape;170;p24"/>
          <p:cNvSpPr/>
          <p:nvPr/>
        </p:nvSpPr>
        <p:spPr>
          <a:xfrm>
            <a:off x="-548900" y="2604925"/>
            <a:ext cx="5045100" cy="901200"/>
          </a:xfrm>
          <a:prstGeom prst="chevron">
            <a:avLst>
              <a:gd name="adj" fmla="val 50000"/>
            </a:avLst>
          </a:prstGeom>
          <a:solidFill>
            <a:srgbClr val="B02C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  VALOR MÍNIMO: R$ 40.000,00</a:t>
            </a:r>
            <a:endParaRPr sz="1700" b="1">
              <a:solidFill>
                <a:srgbClr val="FFFFFF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  <p:sp>
        <p:nvSpPr>
          <p:cNvPr id="171" name="Google Shape;171;p24"/>
          <p:cNvSpPr txBox="1"/>
          <p:nvPr>
            <p:ph type="body" idx="1"/>
          </p:nvPr>
        </p:nvSpPr>
        <p:spPr>
          <a:xfrm>
            <a:off x="5129075" y="1430125"/>
            <a:ext cx="3756300" cy="319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pt-BR" sz="1500"/>
              <a:t>Aquisição de bens permanentes para melhoria de  nossas escolas estaduais.</a:t>
            </a:r>
            <a:endParaRPr sz="1500"/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500"/>
              <a:t>Atenção para a ação orçamentária e a oferta do nível de ensino da unidade: a escola oferta Ensino Fundamental?</a:t>
            </a:r>
            <a:endParaRPr sz="1500"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1500"/>
              <a:t>Todas as escolas que ofertam Ensino Fundamental poderão ser contempladas.</a:t>
            </a:r>
            <a:endParaRPr sz="15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40205" y="1019175"/>
            <a:ext cx="5615940" cy="6121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pt-BR" altLang="en-US"/>
          </a:p>
        </p:txBody>
      </p:sp>
      <p:sp>
        <p:nvSpPr>
          <p:cNvPr id="176" name="Google Shape;176;p25"/>
          <p:cNvSpPr txBox="1"/>
          <p:nvPr>
            <p:ph type="title"/>
          </p:nvPr>
        </p:nvSpPr>
        <p:spPr>
          <a:xfrm>
            <a:off x="311700" y="40438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Detalhes para indicação de mobiliário e equipamento</a:t>
            </a:r>
            <a:endParaRPr lang="pt-BR"/>
          </a:p>
        </p:txBody>
      </p:sp>
      <p:sp>
        <p:nvSpPr>
          <p:cNvPr id="177" name="Google Shape;177;p25"/>
          <p:cNvSpPr txBox="1"/>
          <p:nvPr>
            <p:ph type="body" idx="1"/>
          </p:nvPr>
        </p:nvSpPr>
        <p:spPr>
          <a:xfrm>
            <a:off x="311700" y="1701115"/>
            <a:ext cx="8214300" cy="32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É necessário encaminhar lista de itens a serem adquiridos pela escola </a:t>
            </a:r>
            <a:r>
              <a:rPr lang="pt-BR" sz="18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com quantitativos.</a:t>
            </a:r>
            <a:endParaRPr sz="1800" b="1"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500" b="1"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Atenção ao escolher os itens: </a:t>
            </a:r>
            <a:r>
              <a:rPr lang="pt-BR" sz="1800" u="sng"/>
              <a:t>materiais de custeio não poderão ser listados</a:t>
            </a:r>
            <a:r>
              <a:rPr lang="pt-BR" sz="1800"/>
              <a:t>. </a:t>
            </a:r>
            <a:endParaRPr sz="18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50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Ao encaminhar detalhamento por e-mail, gentileza informar número da indicação, nome do parlamentar e valor indicado.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8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</a:p>
        </p:txBody>
      </p:sp>
      <p:sp>
        <p:nvSpPr>
          <p:cNvPr id="178" name="Google Shape;178;p25"/>
          <p:cNvSpPr txBox="1"/>
          <p:nvPr/>
        </p:nvSpPr>
        <p:spPr>
          <a:xfrm>
            <a:off x="1709420" y="1017905"/>
            <a:ext cx="5725160" cy="572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chemeClr val="bg1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dise.emenda.mob@educacao.mg.gov.br</a:t>
            </a:r>
            <a:endParaRPr lang="pt-BR" sz="2400" b="1">
              <a:solidFill>
                <a:schemeClr val="bg1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Objeto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73760" y="1641475"/>
          <a:ext cx="2875915" cy="1861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" showAsIcon="1" r:id="rId1" imgW="971550" imgH="628650" progId="AcroExch.Document.DC">
                  <p:embed/>
                </p:oleObj>
              </mc:Choice>
              <mc:Fallback>
                <p:oleObj name="" showAsIcon="1" r:id="rId1" imgW="971550" imgH="628650" progId="AcroExch.Document.DC">
                  <p:embed/>
                  <p:pic>
                    <p:nvPicPr>
                      <p:cNvPr id="0" name="Imagem 204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873760" y="1641475"/>
                        <a:ext cx="2875915" cy="18611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 de Texto 5"/>
          <p:cNvSpPr txBox="1"/>
          <p:nvPr/>
        </p:nvSpPr>
        <p:spPr>
          <a:xfrm>
            <a:off x="874395" y="2737485"/>
            <a:ext cx="3117215" cy="9531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pPr algn="ctr"/>
            <a:r>
              <a:rPr lang="pt-BR" altLang="en-US" sz="2800">
                <a:solidFill>
                  <a:schemeClr val="bg1">
                    <a:lumMod val="50000"/>
                  </a:schemeClr>
                </a:solidFill>
              </a:rPr>
              <a:t>LISTA DE ITENS</a:t>
            </a:r>
            <a:endParaRPr lang="pt-BR" altLang="en-US" sz="280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pt-BR" altLang="en-US" sz="2800">
                <a:solidFill>
                  <a:schemeClr val="bg1">
                    <a:lumMod val="50000"/>
                  </a:schemeClr>
                </a:solidFill>
              </a:rPr>
              <a:t>EXEMPLOS</a:t>
            </a:r>
            <a:endParaRPr lang="pt-BR" altLang="en-US" sz="280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7" name="Objeto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224780" y="1655445"/>
          <a:ext cx="2884170" cy="1866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" showAsIcon="1" r:id="rId3" imgW="971550" imgH="628650" progId="Word.Document.12">
                  <p:embed/>
                </p:oleObj>
              </mc:Choice>
              <mc:Fallback>
                <p:oleObj name="" showAsIcon="1" r:id="rId3" imgW="971550" imgH="628650" progId="Word.Document.12">
                  <p:embed/>
                  <p:pic>
                    <p:nvPicPr>
                      <p:cNvPr id="0" name="Imagem 204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24780" y="1655445"/>
                        <a:ext cx="2884170" cy="18662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 de Texto 7"/>
          <p:cNvSpPr txBox="1"/>
          <p:nvPr/>
        </p:nvSpPr>
        <p:spPr>
          <a:xfrm>
            <a:off x="5039995" y="2737485"/>
            <a:ext cx="3117215" cy="9531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pPr algn="ctr"/>
            <a:r>
              <a:rPr lang="pt-BR" altLang="en-US" sz="2800">
                <a:solidFill>
                  <a:schemeClr val="bg1">
                    <a:lumMod val="50000"/>
                  </a:schemeClr>
                </a:solidFill>
              </a:rPr>
              <a:t>MODELO</a:t>
            </a:r>
            <a:endParaRPr lang="pt-BR" altLang="en-US" sz="280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pt-BR" altLang="en-US" sz="2800">
                <a:solidFill>
                  <a:schemeClr val="bg1">
                    <a:lumMod val="50000"/>
                  </a:schemeClr>
                </a:solidFill>
              </a:rPr>
              <a:t>DOCUMENTO</a:t>
            </a:r>
            <a:endParaRPr lang="pt-BR" altLang="en-US" sz="280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title"/>
          </p:nvPr>
        </p:nvSpPr>
        <p:spPr>
          <a:xfrm>
            <a:off x="311700" y="445025"/>
            <a:ext cx="5835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/>
              <a:t>LABORATÓRIO EMTI PROFISSIONAL</a:t>
            </a:r>
            <a:endParaRPr sz="2600"/>
          </a:p>
        </p:txBody>
      </p:sp>
      <p:sp>
        <p:nvSpPr>
          <p:cNvPr id="60" name="Google Shape;60;p13"/>
          <p:cNvSpPr txBox="1"/>
          <p:nvPr>
            <p:ph type="body" idx="1"/>
          </p:nvPr>
        </p:nvSpPr>
        <p:spPr>
          <a:xfrm>
            <a:off x="5129075" y="1430125"/>
            <a:ext cx="3756300" cy="319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1500"/>
              <a:t>Aquisição de equipamentos específicos para implantação de laboratórios para os cursos profissionalizantes de Açúcar e Álcool, Celulose e Papel, Eletroeletrônica, Eletromecânica, Mecânica e Química, conforme </a:t>
            </a:r>
            <a:r>
              <a:rPr lang="pt-BR" sz="1500"/>
              <a:t>Resolução</a:t>
            </a:r>
            <a:r>
              <a:rPr lang="pt-BR" sz="1500"/>
              <a:t> SEE nº 4.292/2020.</a:t>
            </a:r>
            <a:endParaRPr sz="1500"/>
          </a:p>
        </p:txBody>
      </p:sp>
      <p:sp>
        <p:nvSpPr>
          <p:cNvPr id="61" name="Google Shape;61;p13"/>
          <p:cNvSpPr txBox="1"/>
          <p:nvPr>
            <p:ph type="title"/>
          </p:nvPr>
        </p:nvSpPr>
        <p:spPr>
          <a:xfrm>
            <a:off x="298475" y="756100"/>
            <a:ext cx="6761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rgbClr val="666666"/>
                </a:solidFill>
              </a:rPr>
              <a:t>EE TÉCNICO INDUSTRIAL PROFESSOR FONTES, BH</a:t>
            </a:r>
            <a:endParaRPr sz="2300">
              <a:solidFill>
                <a:srgbClr val="666666"/>
              </a:solidFill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-548900" y="3702360"/>
            <a:ext cx="4775400" cy="901200"/>
          </a:xfrm>
          <a:prstGeom prst="chevron">
            <a:avLst>
              <a:gd name="adj" fmla="val 50000"/>
            </a:avLst>
          </a:prstGeom>
          <a:solidFill>
            <a:srgbClr val="D8382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   GRUPO 4 - INVESTIMENTO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0" y="1826735"/>
            <a:ext cx="4232100" cy="901200"/>
          </a:xfrm>
          <a:prstGeom prst="homePlate">
            <a:avLst>
              <a:gd name="adj" fmla="val 50000"/>
            </a:avLst>
          </a:prstGeom>
          <a:solidFill>
            <a:srgbClr val="8020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AÇÃO 4314  ENSINO MÉDIO INTEGRAL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-548900" y="2761135"/>
            <a:ext cx="4775400" cy="901200"/>
          </a:xfrm>
          <a:prstGeom prst="chevron">
            <a:avLst>
              <a:gd name="adj" fmla="val 50000"/>
            </a:avLst>
          </a:prstGeom>
          <a:solidFill>
            <a:srgbClr val="B02C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  VALOR MÍNIMO: R$ 2.000.000,00</a:t>
            </a:r>
            <a:endParaRPr sz="1700" b="1">
              <a:solidFill>
                <a:srgbClr val="FFFFFF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11700" y="445025"/>
            <a:ext cx="5835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/>
              <a:t>LABORATÓRIO EMTI PROFISSIONAL</a:t>
            </a:r>
            <a:endParaRPr sz="2600"/>
          </a:p>
        </p:txBody>
      </p:sp>
      <p:sp>
        <p:nvSpPr>
          <p:cNvPr id="70" name="Google Shape;70;p14"/>
          <p:cNvSpPr txBox="1"/>
          <p:nvPr>
            <p:ph type="body" idx="1"/>
          </p:nvPr>
        </p:nvSpPr>
        <p:spPr>
          <a:xfrm>
            <a:off x="5129075" y="1430125"/>
            <a:ext cx="3756300" cy="319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1500"/>
              <a:t>Aquisição de equipamentos específicos para implantação de laboratórios para os cursos profissionalizantes de Açúcar e Álcool, Celulose e Papel, Eletroeletrônica, Eletromecânica, Mecânica e Química, conforme Resolução SEE nº 4.292/2020.</a:t>
            </a:r>
            <a:endParaRPr sz="1500"/>
          </a:p>
        </p:txBody>
      </p:sp>
      <p:sp>
        <p:nvSpPr>
          <p:cNvPr id="71" name="Google Shape;71;p14"/>
          <p:cNvSpPr txBox="1"/>
          <p:nvPr>
            <p:ph type="title"/>
          </p:nvPr>
        </p:nvSpPr>
        <p:spPr>
          <a:xfrm>
            <a:off x="298475" y="756100"/>
            <a:ext cx="6761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rgbClr val="666666"/>
                </a:solidFill>
              </a:rPr>
              <a:t>EE PROFESSOR ZAMA MACIEL, POÇOS DE CALDAS</a:t>
            </a:r>
            <a:endParaRPr sz="2300">
              <a:solidFill>
                <a:srgbClr val="666666"/>
              </a:solidFill>
            </a:endParaRPr>
          </a:p>
        </p:txBody>
      </p:sp>
      <p:sp>
        <p:nvSpPr>
          <p:cNvPr id="72" name="Google Shape;72;p14"/>
          <p:cNvSpPr/>
          <p:nvPr/>
        </p:nvSpPr>
        <p:spPr>
          <a:xfrm>
            <a:off x="-548900" y="3650925"/>
            <a:ext cx="4775400" cy="901200"/>
          </a:xfrm>
          <a:prstGeom prst="chevron">
            <a:avLst>
              <a:gd name="adj" fmla="val 50000"/>
            </a:avLst>
          </a:prstGeom>
          <a:solidFill>
            <a:srgbClr val="D8382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   GRUPO 4 - INVESTIMENTO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73" name="Google Shape;73;p14"/>
          <p:cNvSpPr/>
          <p:nvPr/>
        </p:nvSpPr>
        <p:spPr>
          <a:xfrm>
            <a:off x="0" y="1775300"/>
            <a:ext cx="4232100" cy="901200"/>
          </a:xfrm>
          <a:prstGeom prst="homePlate">
            <a:avLst>
              <a:gd name="adj" fmla="val 50000"/>
            </a:avLst>
          </a:prstGeom>
          <a:solidFill>
            <a:srgbClr val="8020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AÇÃO 4314  ENSINO MÉDIO INTEGRAL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74" name="Google Shape;74;p14"/>
          <p:cNvSpPr/>
          <p:nvPr/>
        </p:nvSpPr>
        <p:spPr>
          <a:xfrm>
            <a:off x="-548900" y="2709700"/>
            <a:ext cx="4775400" cy="901200"/>
          </a:xfrm>
          <a:prstGeom prst="chevron">
            <a:avLst>
              <a:gd name="adj" fmla="val 50000"/>
            </a:avLst>
          </a:prstGeom>
          <a:solidFill>
            <a:srgbClr val="B02C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  VALOR MÍNIMO: R$ 450.000,00</a:t>
            </a:r>
            <a:endParaRPr sz="1700" b="1">
              <a:solidFill>
                <a:srgbClr val="FFFFFF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311700" y="445025"/>
            <a:ext cx="5835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/>
              <a:t>LABORATÓRIO EMTI PROFISSIONAL</a:t>
            </a:r>
            <a:endParaRPr sz="2600"/>
          </a:p>
        </p:txBody>
      </p:sp>
      <p:sp>
        <p:nvSpPr>
          <p:cNvPr id="80" name="Google Shape;80;p15"/>
          <p:cNvSpPr txBox="1"/>
          <p:nvPr>
            <p:ph type="body" idx="1"/>
          </p:nvPr>
        </p:nvSpPr>
        <p:spPr>
          <a:xfrm>
            <a:off x="5129075" y="1430125"/>
            <a:ext cx="3756300" cy="319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1500"/>
              <a:t>Aquisição de equipamentos específicos para implantação de laboratórios para os cursos profissionalizantes de Açúcar e Álcool, Celulose e Papel, Eletroeletrônica, Eletromecânica, Mecânica e Química, conforme Resolução SEE nº 4.292/2020.</a:t>
            </a:r>
            <a:endParaRPr sz="1500"/>
          </a:p>
        </p:txBody>
      </p:sp>
      <p:sp>
        <p:nvSpPr>
          <p:cNvPr id="81" name="Google Shape;81;p15"/>
          <p:cNvSpPr txBox="1"/>
          <p:nvPr>
            <p:ph type="title"/>
          </p:nvPr>
        </p:nvSpPr>
        <p:spPr>
          <a:xfrm>
            <a:off x="298475" y="756100"/>
            <a:ext cx="6761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rgbClr val="666666"/>
                </a:solidFill>
              </a:rPr>
              <a:t>EE DE ENSINO MÉDIO, TUPACIGUARA</a:t>
            </a:r>
            <a:endParaRPr sz="2300">
              <a:solidFill>
                <a:srgbClr val="666666"/>
              </a:solidFill>
            </a:endParaRPr>
          </a:p>
        </p:txBody>
      </p:sp>
      <p:sp>
        <p:nvSpPr>
          <p:cNvPr id="82" name="Google Shape;82;p15"/>
          <p:cNvSpPr/>
          <p:nvPr/>
        </p:nvSpPr>
        <p:spPr>
          <a:xfrm>
            <a:off x="-548900" y="3546150"/>
            <a:ext cx="4775400" cy="901200"/>
          </a:xfrm>
          <a:prstGeom prst="chevron">
            <a:avLst>
              <a:gd name="adj" fmla="val 50000"/>
            </a:avLst>
          </a:prstGeom>
          <a:solidFill>
            <a:srgbClr val="D8382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   GRUPO 4 - INVESTIMENTO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83" name="Google Shape;83;p15"/>
          <p:cNvSpPr/>
          <p:nvPr/>
        </p:nvSpPr>
        <p:spPr>
          <a:xfrm>
            <a:off x="0" y="1670525"/>
            <a:ext cx="4232100" cy="901200"/>
          </a:xfrm>
          <a:prstGeom prst="homePlate">
            <a:avLst>
              <a:gd name="adj" fmla="val 50000"/>
            </a:avLst>
          </a:prstGeom>
          <a:solidFill>
            <a:srgbClr val="8020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AÇÃO 4314  ENSINO MÉDIO INTEGRAL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84" name="Google Shape;84;p15"/>
          <p:cNvSpPr/>
          <p:nvPr/>
        </p:nvSpPr>
        <p:spPr>
          <a:xfrm>
            <a:off x="-548900" y="2604925"/>
            <a:ext cx="4775400" cy="901200"/>
          </a:xfrm>
          <a:prstGeom prst="chevron">
            <a:avLst>
              <a:gd name="adj" fmla="val 50000"/>
            </a:avLst>
          </a:prstGeom>
          <a:solidFill>
            <a:srgbClr val="B02C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  VALOR MÍNIMO: R$ 450.000,00</a:t>
            </a:r>
            <a:endParaRPr sz="1700" b="1">
              <a:solidFill>
                <a:srgbClr val="FFFFFF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/>
          <p:nvPr>
            <p:ph type="title"/>
          </p:nvPr>
        </p:nvSpPr>
        <p:spPr>
          <a:xfrm>
            <a:off x="311700" y="445025"/>
            <a:ext cx="5835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/>
              <a:t>LABORATÓRIO EMTI PROFISSIONAL</a:t>
            </a:r>
            <a:endParaRPr sz="2600"/>
          </a:p>
        </p:txBody>
      </p:sp>
      <p:sp>
        <p:nvSpPr>
          <p:cNvPr id="90" name="Google Shape;90;p16"/>
          <p:cNvSpPr txBox="1"/>
          <p:nvPr>
            <p:ph type="body" idx="1"/>
          </p:nvPr>
        </p:nvSpPr>
        <p:spPr>
          <a:xfrm>
            <a:off x="5129075" y="1430125"/>
            <a:ext cx="3756300" cy="319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1500"/>
              <a:t>Aquisição de equipamentos específicos para implantação de laboratórios para os cursos profissionalizantes de Açúcar e Álcool, Celulose e Papel, Eletroeletrônica, Eletromecânica, Mecânica e Química, conforme Resolução SEE nº 4.292/2020.</a:t>
            </a:r>
            <a:endParaRPr sz="1500"/>
          </a:p>
        </p:txBody>
      </p:sp>
      <p:sp>
        <p:nvSpPr>
          <p:cNvPr id="91" name="Google Shape;91;p16"/>
          <p:cNvSpPr txBox="1"/>
          <p:nvPr>
            <p:ph type="title"/>
          </p:nvPr>
        </p:nvSpPr>
        <p:spPr>
          <a:xfrm>
            <a:off x="298475" y="756100"/>
            <a:ext cx="7771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rgbClr val="666666"/>
                </a:solidFill>
              </a:rPr>
              <a:t>EE ESCRITORA CAROLINA MARIA DE JESUS, SACRAMENTO</a:t>
            </a:r>
            <a:endParaRPr sz="2300">
              <a:solidFill>
                <a:srgbClr val="666666"/>
              </a:solidFill>
            </a:endParaRPr>
          </a:p>
        </p:txBody>
      </p:sp>
      <p:sp>
        <p:nvSpPr>
          <p:cNvPr id="92" name="Google Shape;92;p16"/>
          <p:cNvSpPr/>
          <p:nvPr/>
        </p:nvSpPr>
        <p:spPr>
          <a:xfrm>
            <a:off x="-548900" y="3546150"/>
            <a:ext cx="4775400" cy="901200"/>
          </a:xfrm>
          <a:prstGeom prst="chevron">
            <a:avLst>
              <a:gd name="adj" fmla="val 50000"/>
            </a:avLst>
          </a:prstGeom>
          <a:solidFill>
            <a:srgbClr val="D8382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   GRUPO 4 - INVESTIMENTO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93" name="Google Shape;93;p16"/>
          <p:cNvSpPr/>
          <p:nvPr/>
        </p:nvSpPr>
        <p:spPr>
          <a:xfrm>
            <a:off x="0" y="1670525"/>
            <a:ext cx="4232100" cy="901200"/>
          </a:xfrm>
          <a:prstGeom prst="homePlate">
            <a:avLst>
              <a:gd name="adj" fmla="val 50000"/>
            </a:avLst>
          </a:prstGeom>
          <a:solidFill>
            <a:srgbClr val="8020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AÇÃO 4314  ENSINO MÉDIO INTEGRAL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94" name="Google Shape;94;p16"/>
          <p:cNvSpPr/>
          <p:nvPr/>
        </p:nvSpPr>
        <p:spPr>
          <a:xfrm>
            <a:off x="-548900" y="2604925"/>
            <a:ext cx="4775400" cy="901200"/>
          </a:xfrm>
          <a:prstGeom prst="chevron">
            <a:avLst>
              <a:gd name="adj" fmla="val 50000"/>
            </a:avLst>
          </a:prstGeom>
          <a:solidFill>
            <a:srgbClr val="B02C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  VALOR MÍNIMO: R$ 450.000,00</a:t>
            </a:r>
            <a:endParaRPr sz="1700" b="1">
              <a:solidFill>
                <a:srgbClr val="FFFFFF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/>
          <p:nvPr>
            <p:ph type="title"/>
          </p:nvPr>
        </p:nvSpPr>
        <p:spPr>
          <a:xfrm>
            <a:off x="311700" y="445025"/>
            <a:ext cx="5835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/>
              <a:t>LABORATÓRIO EMTI PROFISSIONAL</a:t>
            </a:r>
            <a:endParaRPr sz="2600"/>
          </a:p>
        </p:txBody>
      </p:sp>
      <p:sp>
        <p:nvSpPr>
          <p:cNvPr id="100" name="Google Shape;100;p17"/>
          <p:cNvSpPr txBox="1"/>
          <p:nvPr>
            <p:ph type="body" idx="1"/>
          </p:nvPr>
        </p:nvSpPr>
        <p:spPr>
          <a:xfrm>
            <a:off x="5129075" y="1430125"/>
            <a:ext cx="3756300" cy="319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1500"/>
              <a:t>Aquisição de equipamentos específicos para implantação de laboratórios para os cursos profissionalizantes de Açúcar e Álcool, Celulose e Papel, Eletroeletrônica, Eletromecânica, Mecânica e Química, conforme Resolução SEE nº 4.292/2020.</a:t>
            </a:r>
            <a:endParaRPr sz="1500"/>
          </a:p>
        </p:txBody>
      </p:sp>
      <p:sp>
        <p:nvSpPr>
          <p:cNvPr id="101" name="Google Shape;101;p17"/>
          <p:cNvSpPr txBox="1"/>
          <p:nvPr>
            <p:ph type="title"/>
          </p:nvPr>
        </p:nvSpPr>
        <p:spPr>
          <a:xfrm>
            <a:off x="298475" y="756100"/>
            <a:ext cx="6761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rgbClr val="666666"/>
                </a:solidFill>
              </a:rPr>
              <a:t>EE SANDOVAL SOARES DE AZEVEDO, IBIRITÉ</a:t>
            </a:r>
            <a:endParaRPr sz="2300">
              <a:solidFill>
                <a:srgbClr val="666666"/>
              </a:solidFill>
            </a:endParaRPr>
          </a:p>
        </p:txBody>
      </p:sp>
      <p:sp>
        <p:nvSpPr>
          <p:cNvPr id="102" name="Google Shape;102;p17"/>
          <p:cNvSpPr/>
          <p:nvPr/>
        </p:nvSpPr>
        <p:spPr>
          <a:xfrm>
            <a:off x="-548900" y="3546150"/>
            <a:ext cx="4775400" cy="901200"/>
          </a:xfrm>
          <a:prstGeom prst="chevron">
            <a:avLst>
              <a:gd name="adj" fmla="val 50000"/>
            </a:avLst>
          </a:prstGeom>
          <a:solidFill>
            <a:srgbClr val="D8382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   GRUPO 4 - INVESTIMENTO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103" name="Google Shape;103;p17"/>
          <p:cNvSpPr/>
          <p:nvPr/>
        </p:nvSpPr>
        <p:spPr>
          <a:xfrm>
            <a:off x="0" y="1670525"/>
            <a:ext cx="4232100" cy="901200"/>
          </a:xfrm>
          <a:prstGeom prst="homePlate">
            <a:avLst>
              <a:gd name="adj" fmla="val 50000"/>
            </a:avLst>
          </a:prstGeom>
          <a:solidFill>
            <a:srgbClr val="8020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AÇÃO 4314  ENSINO MÉDIO INTEGRAL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104" name="Google Shape;104;p17"/>
          <p:cNvSpPr/>
          <p:nvPr/>
        </p:nvSpPr>
        <p:spPr>
          <a:xfrm>
            <a:off x="-548900" y="2604925"/>
            <a:ext cx="4775400" cy="901200"/>
          </a:xfrm>
          <a:prstGeom prst="chevron">
            <a:avLst>
              <a:gd name="adj" fmla="val 50000"/>
            </a:avLst>
          </a:prstGeom>
          <a:solidFill>
            <a:srgbClr val="B02C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  VALOR MÍNIMO: R$ 450.000,00</a:t>
            </a:r>
            <a:endParaRPr sz="1700" b="1">
              <a:solidFill>
                <a:srgbClr val="FFFFFF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CONTATOS</a:t>
            </a:r>
            <a:endParaRPr lang="pt-BR"/>
          </a:p>
        </p:txBody>
      </p:sp>
      <p:sp>
        <p:nvSpPr>
          <p:cNvPr id="409" name="Google Shape;409;p51"/>
          <p:cNvSpPr txBox="1"/>
          <p:nvPr>
            <p:ph type="body" idx="1"/>
          </p:nvPr>
        </p:nvSpPr>
        <p:spPr>
          <a:xfrm>
            <a:off x="311700" y="1674445"/>
            <a:ext cx="8520600" cy="319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BÁRBARA CAMPOS | ASSESSORIA DE RELAÇÕES INSTITUCIONAIS</a:t>
            </a:r>
            <a:endParaRPr sz="2000" b="1"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u="sng">
                <a:solidFill>
                  <a:schemeClr val="hlink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  <a:hlinkClick r:id="rId1"/>
              </a:rPr>
              <a:t>ARI.ASSESSORIA@EDUCACAO.MG.GOV.BR</a:t>
            </a:r>
            <a:endParaRPr sz="2000" b="1"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HEBERT DUARTE | SUBSECRETARIA DE ADMINISTRAÇÃO</a:t>
            </a:r>
            <a:endParaRPr sz="2000" b="1"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u="sng">
                <a:solidFill>
                  <a:schemeClr val="hlink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  <a:hlinkClick r:id="rId2"/>
              </a:rPr>
              <a:t>HEBERT.DUARTE@EDUCACAO.MG.GOV.BR</a:t>
            </a:r>
            <a:endParaRPr sz="2000" b="1"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6"/>
          <p:cNvSpPr txBox="1"/>
          <p:nvPr>
            <p:ph type="title"/>
          </p:nvPr>
        </p:nvSpPr>
        <p:spPr>
          <a:xfrm>
            <a:off x="311700" y="445025"/>
            <a:ext cx="5835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/>
              <a:t>UNIFORME ESCOLA CÍVICO-MILITAR</a:t>
            </a:r>
            <a:endParaRPr sz="2600"/>
          </a:p>
        </p:txBody>
      </p:sp>
      <p:sp>
        <p:nvSpPr>
          <p:cNvPr id="184" name="Google Shape;184;p26"/>
          <p:cNvSpPr txBox="1"/>
          <p:nvPr>
            <p:ph type="body" idx="1"/>
          </p:nvPr>
        </p:nvSpPr>
        <p:spPr>
          <a:xfrm>
            <a:off x="5129075" y="1430125"/>
            <a:ext cx="3756300" cy="319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/>
              <a:t>A apresentação pessoal e os uniformes são aspectos considerados de grande importância na proposta Cívico Militar por trazem consigo ensinamentos importantes aos nossos alunos, como o cuidado com a higiene, a boa aparência, a sociabilidade, a postura, sentimento de pertencimento.</a:t>
            </a:r>
            <a:endParaRPr sz="1500"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1500"/>
              <a:t>Valor de referência: dois conjuntos de uniforme por aluno do Ensino Médio.</a:t>
            </a:r>
            <a:endParaRPr sz="1500"/>
          </a:p>
        </p:txBody>
      </p:sp>
      <p:sp>
        <p:nvSpPr>
          <p:cNvPr id="185" name="Google Shape;185;p26"/>
          <p:cNvSpPr txBox="1"/>
          <p:nvPr>
            <p:ph type="title"/>
          </p:nvPr>
        </p:nvSpPr>
        <p:spPr>
          <a:xfrm>
            <a:off x="298475" y="756100"/>
            <a:ext cx="6761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rgbClr val="666666"/>
                </a:solidFill>
              </a:rPr>
              <a:t>EE PRINCESA ISABEL - </a:t>
            </a:r>
            <a:r>
              <a:rPr lang="pt-BR" sz="2300">
                <a:solidFill>
                  <a:srgbClr val="666666"/>
                </a:solidFill>
              </a:rPr>
              <a:t>ENSINO MÉDIO</a:t>
            </a:r>
            <a:endParaRPr sz="2300">
              <a:solidFill>
                <a:srgbClr val="666666"/>
              </a:solidFill>
            </a:endParaRPr>
          </a:p>
        </p:txBody>
      </p:sp>
      <p:sp>
        <p:nvSpPr>
          <p:cNvPr id="186" name="Google Shape;186;p26"/>
          <p:cNvSpPr/>
          <p:nvPr/>
        </p:nvSpPr>
        <p:spPr>
          <a:xfrm>
            <a:off x="-548900" y="3546150"/>
            <a:ext cx="5045100" cy="901200"/>
          </a:xfrm>
          <a:prstGeom prst="chevron">
            <a:avLst>
              <a:gd name="adj" fmla="val 50000"/>
            </a:avLst>
          </a:prstGeom>
          <a:solidFill>
            <a:srgbClr val="D8382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   GRUPO 3 - CUSTEIO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187" name="Google Shape;187;p26"/>
          <p:cNvSpPr/>
          <p:nvPr/>
        </p:nvSpPr>
        <p:spPr>
          <a:xfrm>
            <a:off x="0" y="1670525"/>
            <a:ext cx="4496100" cy="901200"/>
          </a:xfrm>
          <a:prstGeom prst="homePlate">
            <a:avLst>
              <a:gd name="adj" fmla="val 50000"/>
            </a:avLst>
          </a:prstGeom>
          <a:solidFill>
            <a:srgbClr val="8020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AÇÃO 4304 DESENVOLVIMENTO DO ENSINO MÉDIO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188" name="Google Shape;188;p26"/>
          <p:cNvSpPr/>
          <p:nvPr/>
        </p:nvSpPr>
        <p:spPr>
          <a:xfrm>
            <a:off x="-548900" y="2604925"/>
            <a:ext cx="5045100" cy="901200"/>
          </a:xfrm>
          <a:prstGeom prst="chevron">
            <a:avLst>
              <a:gd name="adj" fmla="val 50000"/>
            </a:avLst>
          </a:prstGeom>
          <a:solidFill>
            <a:srgbClr val="B02C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  VALOR MÍNIMO: R$ 272.000,00</a:t>
            </a:r>
            <a:endParaRPr sz="1700" b="1">
              <a:solidFill>
                <a:srgbClr val="FFFFFF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7"/>
          <p:cNvSpPr txBox="1"/>
          <p:nvPr>
            <p:ph type="title"/>
          </p:nvPr>
        </p:nvSpPr>
        <p:spPr>
          <a:xfrm>
            <a:off x="311700" y="445025"/>
            <a:ext cx="5835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/>
              <a:t>UNIFORME ESCOLA CÍVICO MILITAR</a:t>
            </a: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/>
          </a:p>
        </p:txBody>
      </p:sp>
      <p:sp>
        <p:nvSpPr>
          <p:cNvPr id="194" name="Google Shape;194;p27"/>
          <p:cNvSpPr txBox="1"/>
          <p:nvPr>
            <p:ph type="title"/>
          </p:nvPr>
        </p:nvSpPr>
        <p:spPr>
          <a:xfrm>
            <a:off x="298475" y="756100"/>
            <a:ext cx="6761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rgbClr val="666666"/>
                </a:solidFill>
              </a:rPr>
              <a:t>EE PRINCESA ISABEL - </a:t>
            </a:r>
            <a:r>
              <a:rPr lang="pt-BR" sz="2300">
                <a:solidFill>
                  <a:srgbClr val="666666"/>
                </a:solidFill>
              </a:rPr>
              <a:t>ENSINO FUNDAMENTAL</a:t>
            </a:r>
            <a:endParaRPr sz="2300">
              <a:solidFill>
                <a:srgbClr val="666666"/>
              </a:solidFill>
            </a:endParaRPr>
          </a:p>
        </p:txBody>
      </p:sp>
      <p:sp>
        <p:nvSpPr>
          <p:cNvPr id="195" name="Google Shape;195;p27"/>
          <p:cNvSpPr/>
          <p:nvPr/>
        </p:nvSpPr>
        <p:spPr>
          <a:xfrm>
            <a:off x="-548900" y="3546150"/>
            <a:ext cx="5045100" cy="901200"/>
          </a:xfrm>
          <a:prstGeom prst="chevron">
            <a:avLst>
              <a:gd name="adj" fmla="val 50000"/>
            </a:avLst>
          </a:prstGeom>
          <a:solidFill>
            <a:srgbClr val="D8382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   GRUPO 3 - CUSTEIO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196" name="Google Shape;196;p27"/>
          <p:cNvSpPr/>
          <p:nvPr/>
        </p:nvSpPr>
        <p:spPr>
          <a:xfrm>
            <a:off x="0" y="1670525"/>
            <a:ext cx="4496100" cy="901200"/>
          </a:xfrm>
          <a:prstGeom prst="homePlate">
            <a:avLst>
              <a:gd name="adj" fmla="val 50000"/>
            </a:avLst>
          </a:prstGeom>
          <a:solidFill>
            <a:srgbClr val="8020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AÇÃO 4297 DESENVOLVIMENTO DO ENSINO FUNDAMENTAL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197" name="Google Shape;197;p27"/>
          <p:cNvSpPr/>
          <p:nvPr/>
        </p:nvSpPr>
        <p:spPr>
          <a:xfrm>
            <a:off x="-548900" y="2604925"/>
            <a:ext cx="5045100" cy="901200"/>
          </a:xfrm>
          <a:prstGeom prst="chevron">
            <a:avLst>
              <a:gd name="adj" fmla="val 50000"/>
            </a:avLst>
          </a:prstGeom>
          <a:solidFill>
            <a:srgbClr val="B02C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  VALOR MÍNIMO: R$ 524.000,00</a:t>
            </a:r>
            <a:endParaRPr sz="1700" b="1">
              <a:solidFill>
                <a:srgbClr val="FFFFFF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  <p:sp>
        <p:nvSpPr>
          <p:cNvPr id="198" name="Google Shape;198;p27"/>
          <p:cNvSpPr txBox="1"/>
          <p:nvPr>
            <p:ph type="body" idx="1"/>
          </p:nvPr>
        </p:nvSpPr>
        <p:spPr>
          <a:xfrm>
            <a:off x="5129075" y="1430125"/>
            <a:ext cx="3756300" cy="319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/>
              <a:t>A apresentação pessoal e os uniformes são aspectos considerados de grande importância na proposta Cívico Militar por trazem consigo ensinamentos importantes aos nossos alunos, como o cuidado com a higiene, a boa aparência, a sociabilidade, a postura, sentimento de pertencimento.</a:t>
            </a:r>
            <a:endParaRPr sz="1500"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1500"/>
              <a:t>Valor de referência: um conjunto de uniforme por aluno do Ensino Fundamental.</a:t>
            </a:r>
            <a:endParaRPr sz="15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8"/>
          <p:cNvSpPr txBox="1"/>
          <p:nvPr>
            <p:ph type="title"/>
          </p:nvPr>
        </p:nvSpPr>
        <p:spPr>
          <a:xfrm>
            <a:off x="311700" y="445025"/>
            <a:ext cx="5835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/>
              <a:t>UNIFORME ESCOLA CÍVICO-MILITAR</a:t>
            </a:r>
            <a:endParaRPr sz="2600"/>
          </a:p>
        </p:txBody>
      </p:sp>
      <p:sp>
        <p:nvSpPr>
          <p:cNvPr id="204" name="Google Shape;204;p28"/>
          <p:cNvSpPr txBox="1"/>
          <p:nvPr>
            <p:ph type="body" idx="1"/>
          </p:nvPr>
        </p:nvSpPr>
        <p:spPr>
          <a:xfrm>
            <a:off x="5129075" y="1430125"/>
            <a:ext cx="3756300" cy="319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/>
              <a:t>A apresentação pessoal e os uniformes são aspectos considerados de grande importância na proposta Cívico Militar por trazem consigo ensinamentos importantes aos nossos alunos, como o cuidado com a higiene, a boa aparência, a sociabilidade, a postura, sentimento de pertencimento.</a:t>
            </a:r>
            <a:endParaRPr sz="1500"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1500"/>
              <a:t>Valor de referência: dois conjuntos de uniforme por aluno do Ensino Médio.</a:t>
            </a:r>
            <a:endParaRPr sz="1500"/>
          </a:p>
        </p:txBody>
      </p:sp>
      <p:sp>
        <p:nvSpPr>
          <p:cNvPr id="205" name="Google Shape;205;p28"/>
          <p:cNvSpPr txBox="1"/>
          <p:nvPr>
            <p:ph type="title"/>
          </p:nvPr>
        </p:nvSpPr>
        <p:spPr>
          <a:xfrm>
            <a:off x="298475" y="756100"/>
            <a:ext cx="6761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rgbClr val="666666"/>
                </a:solidFill>
              </a:rPr>
              <a:t>EE DOS PALMARES - ENSINO MÉDIO</a:t>
            </a:r>
            <a:endParaRPr sz="2300">
              <a:solidFill>
                <a:srgbClr val="666666"/>
              </a:solidFill>
            </a:endParaRPr>
          </a:p>
        </p:txBody>
      </p:sp>
      <p:sp>
        <p:nvSpPr>
          <p:cNvPr id="206" name="Google Shape;206;p28"/>
          <p:cNvSpPr/>
          <p:nvPr/>
        </p:nvSpPr>
        <p:spPr>
          <a:xfrm>
            <a:off x="-548900" y="3546150"/>
            <a:ext cx="5045100" cy="901200"/>
          </a:xfrm>
          <a:prstGeom prst="chevron">
            <a:avLst>
              <a:gd name="adj" fmla="val 50000"/>
            </a:avLst>
          </a:prstGeom>
          <a:solidFill>
            <a:srgbClr val="D8382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   GRUPO 3 - CUSTEIO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207" name="Google Shape;207;p28"/>
          <p:cNvSpPr/>
          <p:nvPr/>
        </p:nvSpPr>
        <p:spPr>
          <a:xfrm>
            <a:off x="0" y="1670525"/>
            <a:ext cx="4496100" cy="901200"/>
          </a:xfrm>
          <a:prstGeom prst="homePlate">
            <a:avLst>
              <a:gd name="adj" fmla="val 50000"/>
            </a:avLst>
          </a:prstGeom>
          <a:solidFill>
            <a:srgbClr val="8020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AÇÃO 4304 DESENVOLVIMENTO DO ENSINO MÉDIO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208" name="Google Shape;208;p28"/>
          <p:cNvSpPr/>
          <p:nvPr/>
        </p:nvSpPr>
        <p:spPr>
          <a:xfrm>
            <a:off x="-548900" y="2604925"/>
            <a:ext cx="5045100" cy="901200"/>
          </a:xfrm>
          <a:prstGeom prst="chevron">
            <a:avLst>
              <a:gd name="adj" fmla="val 50000"/>
            </a:avLst>
          </a:prstGeom>
          <a:solidFill>
            <a:srgbClr val="B02C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  VALOR MÍNIMO: R$ 272.000,00</a:t>
            </a:r>
            <a:endParaRPr sz="1700" b="1">
              <a:solidFill>
                <a:srgbClr val="FFFFFF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9"/>
          <p:cNvSpPr txBox="1"/>
          <p:nvPr>
            <p:ph type="title"/>
          </p:nvPr>
        </p:nvSpPr>
        <p:spPr>
          <a:xfrm>
            <a:off x="311700" y="445025"/>
            <a:ext cx="5835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/>
              <a:t>UNIFORME ESCOLA CÍVICO MILITAR</a:t>
            </a: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/>
          </a:p>
        </p:txBody>
      </p:sp>
      <p:sp>
        <p:nvSpPr>
          <p:cNvPr id="214" name="Google Shape;214;p29"/>
          <p:cNvSpPr txBox="1"/>
          <p:nvPr>
            <p:ph type="title"/>
          </p:nvPr>
        </p:nvSpPr>
        <p:spPr>
          <a:xfrm>
            <a:off x="298475" y="756100"/>
            <a:ext cx="6761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rgbClr val="666666"/>
                </a:solidFill>
              </a:rPr>
              <a:t>EE DOS PALMARES - ENSINO FUNDAMENTAL</a:t>
            </a:r>
            <a:endParaRPr sz="2300">
              <a:solidFill>
                <a:srgbClr val="666666"/>
              </a:solidFill>
            </a:endParaRPr>
          </a:p>
        </p:txBody>
      </p:sp>
      <p:sp>
        <p:nvSpPr>
          <p:cNvPr id="215" name="Google Shape;215;p29"/>
          <p:cNvSpPr/>
          <p:nvPr/>
        </p:nvSpPr>
        <p:spPr>
          <a:xfrm>
            <a:off x="-548900" y="3546150"/>
            <a:ext cx="5045100" cy="901200"/>
          </a:xfrm>
          <a:prstGeom prst="chevron">
            <a:avLst>
              <a:gd name="adj" fmla="val 50000"/>
            </a:avLst>
          </a:prstGeom>
          <a:solidFill>
            <a:srgbClr val="D8382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   GRUPO 3 - CUSTEIO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216" name="Google Shape;216;p29"/>
          <p:cNvSpPr/>
          <p:nvPr/>
        </p:nvSpPr>
        <p:spPr>
          <a:xfrm>
            <a:off x="0" y="1670525"/>
            <a:ext cx="4496100" cy="901200"/>
          </a:xfrm>
          <a:prstGeom prst="homePlate">
            <a:avLst>
              <a:gd name="adj" fmla="val 50000"/>
            </a:avLst>
          </a:prstGeom>
          <a:solidFill>
            <a:srgbClr val="8020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AÇÃO 4297 DESENVOLVIMENTO DO ENSINO FUNDAMENTAL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217" name="Google Shape;217;p29"/>
          <p:cNvSpPr/>
          <p:nvPr/>
        </p:nvSpPr>
        <p:spPr>
          <a:xfrm>
            <a:off x="-548900" y="2604925"/>
            <a:ext cx="5045100" cy="901200"/>
          </a:xfrm>
          <a:prstGeom prst="chevron">
            <a:avLst>
              <a:gd name="adj" fmla="val 50000"/>
            </a:avLst>
          </a:prstGeom>
          <a:solidFill>
            <a:srgbClr val="B02C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  VALOR MÍNIMO: R$ 524.000,00</a:t>
            </a:r>
            <a:endParaRPr sz="1700" b="1">
              <a:solidFill>
                <a:srgbClr val="FFFFFF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  <p:sp>
        <p:nvSpPr>
          <p:cNvPr id="218" name="Google Shape;218;p29"/>
          <p:cNvSpPr txBox="1"/>
          <p:nvPr>
            <p:ph type="body" idx="1"/>
          </p:nvPr>
        </p:nvSpPr>
        <p:spPr>
          <a:xfrm>
            <a:off x="5129075" y="1430125"/>
            <a:ext cx="3756300" cy="319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/>
              <a:t>A apresentação pessoal e os uniformes são aspectos considerados de grande importância na proposta Cívico Militar por trazem consigo ensinamentos importantes aos nossos alunos, como o cuidado com a higiene, a boa aparência, a sociabilidade, a postura, sentimento de pertencimento.</a:t>
            </a:r>
            <a:endParaRPr sz="1500"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1500"/>
              <a:t>Valor de referência: um conjunto de uniforme por aluno do Ensino Fundamental.</a:t>
            </a:r>
            <a:endParaRPr sz="15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0"/>
          <p:cNvSpPr txBox="1"/>
          <p:nvPr>
            <p:ph type="title"/>
          </p:nvPr>
        </p:nvSpPr>
        <p:spPr>
          <a:xfrm>
            <a:off x="311700" y="445025"/>
            <a:ext cx="5835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/>
              <a:t>KIT SALA DE RECURSOS</a:t>
            </a: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/>
          </a:p>
        </p:txBody>
      </p:sp>
      <p:sp>
        <p:nvSpPr>
          <p:cNvPr id="224" name="Google Shape;224;p30"/>
          <p:cNvSpPr txBox="1"/>
          <p:nvPr>
            <p:ph type="body" idx="1"/>
          </p:nvPr>
        </p:nvSpPr>
        <p:spPr>
          <a:xfrm>
            <a:off x="5129075" y="1430125"/>
            <a:ext cx="3756300" cy="319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/>
              <a:t>O Atendimento Educacional Especializado (AEE) realizado nas salas de recursos visa a complementação ou suplementação do atendimento educacional comum, organizado em espaços das escolas dotados de equipamentos, recursos de acessibilidade e materiais pedagógicos.</a:t>
            </a:r>
            <a:endParaRPr sz="1500"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15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70 escolas selecionadas para receber as indicações, distribuídas em 14 SRE. </a:t>
            </a:r>
            <a:endParaRPr sz="1500" b="1"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225" name="Google Shape;225;p30"/>
          <p:cNvSpPr txBox="1"/>
          <p:nvPr>
            <p:ph type="title"/>
          </p:nvPr>
        </p:nvSpPr>
        <p:spPr>
          <a:xfrm>
            <a:off x="222275" y="756100"/>
            <a:ext cx="6761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rgbClr val="666666"/>
                </a:solidFill>
              </a:rPr>
              <a:t> ENSINO MÉDIO</a:t>
            </a:r>
            <a:endParaRPr sz="2300">
              <a:solidFill>
                <a:srgbClr val="666666"/>
              </a:solidFill>
            </a:endParaRPr>
          </a:p>
        </p:txBody>
      </p:sp>
      <p:sp>
        <p:nvSpPr>
          <p:cNvPr id="226" name="Google Shape;226;p30"/>
          <p:cNvSpPr/>
          <p:nvPr/>
        </p:nvSpPr>
        <p:spPr>
          <a:xfrm>
            <a:off x="-548900" y="3546150"/>
            <a:ext cx="5045100" cy="901200"/>
          </a:xfrm>
          <a:prstGeom prst="chevron">
            <a:avLst>
              <a:gd name="adj" fmla="val 50000"/>
            </a:avLst>
          </a:prstGeom>
          <a:solidFill>
            <a:srgbClr val="D8382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   GRUPO 4 - INVESTIMENTO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227" name="Google Shape;227;p30"/>
          <p:cNvSpPr/>
          <p:nvPr/>
        </p:nvSpPr>
        <p:spPr>
          <a:xfrm>
            <a:off x="0" y="1670525"/>
            <a:ext cx="4496100" cy="901200"/>
          </a:xfrm>
          <a:prstGeom prst="homePlate">
            <a:avLst>
              <a:gd name="adj" fmla="val 50000"/>
            </a:avLst>
          </a:prstGeom>
          <a:solidFill>
            <a:srgbClr val="8020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AÇÃO 4306 EDUCAÇÃO ESPECIAL 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ENSINO MÉDIO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228" name="Google Shape;228;p30"/>
          <p:cNvSpPr/>
          <p:nvPr/>
        </p:nvSpPr>
        <p:spPr>
          <a:xfrm>
            <a:off x="-548900" y="2604925"/>
            <a:ext cx="5045100" cy="901200"/>
          </a:xfrm>
          <a:prstGeom prst="chevron">
            <a:avLst>
              <a:gd name="adj" fmla="val 50000"/>
            </a:avLst>
          </a:prstGeom>
          <a:solidFill>
            <a:srgbClr val="B02C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  VALOR MÍNIMO: R$ 60.000,00</a:t>
            </a:r>
            <a:endParaRPr sz="1700" b="1">
              <a:solidFill>
                <a:srgbClr val="FFFFFF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1"/>
          <p:cNvSpPr txBox="1"/>
          <p:nvPr>
            <p:ph type="title"/>
          </p:nvPr>
        </p:nvSpPr>
        <p:spPr>
          <a:xfrm>
            <a:off x="311700" y="445025"/>
            <a:ext cx="5835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/>
              <a:t>KIT SALA DE RECURSOS</a:t>
            </a: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/>
          </a:p>
        </p:txBody>
      </p:sp>
      <p:sp>
        <p:nvSpPr>
          <p:cNvPr id="234" name="Google Shape;234;p31"/>
          <p:cNvSpPr txBox="1"/>
          <p:nvPr>
            <p:ph type="title"/>
          </p:nvPr>
        </p:nvSpPr>
        <p:spPr>
          <a:xfrm>
            <a:off x="298475" y="756100"/>
            <a:ext cx="6761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rgbClr val="666666"/>
                </a:solidFill>
              </a:rPr>
              <a:t>ENSINO FUNDAMENTAL</a:t>
            </a:r>
            <a:endParaRPr sz="2300">
              <a:solidFill>
                <a:srgbClr val="666666"/>
              </a:solidFill>
            </a:endParaRPr>
          </a:p>
        </p:txBody>
      </p:sp>
      <p:sp>
        <p:nvSpPr>
          <p:cNvPr id="235" name="Google Shape;235;p31"/>
          <p:cNvSpPr/>
          <p:nvPr/>
        </p:nvSpPr>
        <p:spPr>
          <a:xfrm>
            <a:off x="-548900" y="3546150"/>
            <a:ext cx="5045100" cy="901200"/>
          </a:xfrm>
          <a:prstGeom prst="chevron">
            <a:avLst>
              <a:gd name="adj" fmla="val 50000"/>
            </a:avLst>
          </a:prstGeom>
          <a:solidFill>
            <a:srgbClr val="D8382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   GRUPO 4 - INVESTIMENTO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236" name="Google Shape;236;p31"/>
          <p:cNvSpPr/>
          <p:nvPr/>
        </p:nvSpPr>
        <p:spPr>
          <a:xfrm>
            <a:off x="0" y="1670525"/>
            <a:ext cx="4496100" cy="901200"/>
          </a:xfrm>
          <a:prstGeom prst="homePlate">
            <a:avLst>
              <a:gd name="adj" fmla="val 50000"/>
            </a:avLst>
          </a:prstGeom>
          <a:solidFill>
            <a:srgbClr val="8020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AÇÃO 4299 EDUCAÇÃO ESPECIAL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ENSINO FUNDAMENTAL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237" name="Google Shape;237;p31"/>
          <p:cNvSpPr/>
          <p:nvPr/>
        </p:nvSpPr>
        <p:spPr>
          <a:xfrm>
            <a:off x="-548900" y="2604925"/>
            <a:ext cx="5045100" cy="901200"/>
          </a:xfrm>
          <a:prstGeom prst="chevron">
            <a:avLst>
              <a:gd name="adj" fmla="val 50000"/>
            </a:avLst>
          </a:prstGeom>
          <a:solidFill>
            <a:srgbClr val="B02C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  VALOR MÍNIMO: R$ 60.000,00</a:t>
            </a:r>
            <a:endParaRPr sz="1700" b="1">
              <a:solidFill>
                <a:srgbClr val="FFFFFF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  <p:sp>
        <p:nvSpPr>
          <p:cNvPr id="238" name="Google Shape;238;p31"/>
          <p:cNvSpPr txBox="1"/>
          <p:nvPr>
            <p:ph type="body" idx="1"/>
          </p:nvPr>
        </p:nvSpPr>
        <p:spPr>
          <a:xfrm>
            <a:off x="5129075" y="1430125"/>
            <a:ext cx="3756300" cy="319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/>
              <a:t>O Atendimento Educacional Especializado (AEE) realizado nas salas de recursos visa a complementação ou suplementação do atendimento educacional comum, organizado em espaços das escolas dotados de equipamentos, recursos de acessibilidade e materiais pedagógicos.</a:t>
            </a:r>
            <a:endParaRPr sz="1500"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15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70 escolas selecionadas para receber as indicações, distribuídas em 14 SRE. </a:t>
            </a:r>
            <a:endParaRPr sz="1500" b="1"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6" name="Objeto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915920" y="1499870"/>
          <a:ext cx="3312160" cy="2143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" showAsIcon="1" r:id="rId1" imgW="971550" imgH="628650" progId="Excel.Sheet.12">
                  <p:embed/>
                </p:oleObj>
              </mc:Choice>
              <mc:Fallback>
                <p:oleObj name="" showAsIcon="1" r:id="rId1" imgW="971550" imgH="628650" progId="Excel.Sheet.12">
                  <p:embed/>
                  <p:pic>
                    <p:nvPicPr>
                      <p:cNvPr id="0" name="Imagem 102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915920" y="1499870"/>
                        <a:ext cx="3312160" cy="21437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 de Texto 6"/>
          <p:cNvSpPr txBox="1"/>
          <p:nvPr/>
        </p:nvSpPr>
        <p:spPr>
          <a:xfrm>
            <a:off x="1579880" y="2786380"/>
            <a:ext cx="6147435" cy="8299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pt-BR" altLang="en-US" sz="4800">
                <a:solidFill>
                  <a:schemeClr val="bg1">
                    <a:lumMod val="50000"/>
                  </a:schemeClr>
                </a:solidFill>
              </a:rPr>
              <a:t>LISTA DE ESCOLAS</a:t>
            </a:r>
            <a:endParaRPr lang="pt-BR" altLang="en-US" sz="480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2"/>
          <p:cNvSpPr txBox="1"/>
          <p:nvPr>
            <p:ph type="title"/>
          </p:nvPr>
        </p:nvSpPr>
        <p:spPr>
          <a:xfrm>
            <a:off x="311700" y="445025"/>
            <a:ext cx="8154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/>
              <a:t>KIT ACESSIBILIDADE PARA BAIXA-VISÃO E CEGUEIRA</a:t>
            </a: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/>
          </a:p>
        </p:txBody>
      </p:sp>
      <p:sp>
        <p:nvSpPr>
          <p:cNvPr id="244" name="Google Shape;244;p32"/>
          <p:cNvSpPr txBox="1"/>
          <p:nvPr>
            <p:ph type="body" idx="1"/>
          </p:nvPr>
        </p:nvSpPr>
        <p:spPr>
          <a:xfrm>
            <a:off x="5129075" y="1430125"/>
            <a:ext cx="3756300" cy="319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/>
              <a:t>Aquisição de Kits com materiais específicos para estudantes com deficiência visual matriculados na rede estadual, oportunizando o desenvolvimento do processo ensino-aprendizagem e participação integral nas atividades em sala de aula. </a:t>
            </a:r>
            <a:endParaRPr sz="1500"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15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Indicações para os 5 CAP vinculados às caixas escolares para compras regionalizadas e distribuição dos kits para toda rede.</a:t>
            </a:r>
            <a:endParaRPr sz="1500" b="1"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245" name="Google Shape;245;p32"/>
          <p:cNvSpPr txBox="1"/>
          <p:nvPr>
            <p:ph type="title"/>
          </p:nvPr>
        </p:nvSpPr>
        <p:spPr>
          <a:xfrm>
            <a:off x="222275" y="756100"/>
            <a:ext cx="6761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rgbClr val="666666"/>
                </a:solidFill>
              </a:rPr>
              <a:t> ENSINO MÉDIO</a:t>
            </a:r>
            <a:endParaRPr sz="2300">
              <a:solidFill>
                <a:srgbClr val="666666"/>
              </a:solidFill>
            </a:endParaRPr>
          </a:p>
        </p:txBody>
      </p:sp>
      <p:sp>
        <p:nvSpPr>
          <p:cNvPr id="246" name="Google Shape;246;p32"/>
          <p:cNvSpPr/>
          <p:nvPr/>
        </p:nvSpPr>
        <p:spPr>
          <a:xfrm>
            <a:off x="-548900" y="3546150"/>
            <a:ext cx="5045100" cy="901200"/>
          </a:xfrm>
          <a:prstGeom prst="chevron">
            <a:avLst>
              <a:gd name="adj" fmla="val 50000"/>
            </a:avLst>
          </a:prstGeom>
          <a:solidFill>
            <a:srgbClr val="D8382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   GRUPO 3 - CUSTEIO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247" name="Google Shape;247;p32"/>
          <p:cNvSpPr/>
          <p:nvPr/>
        </p:nvSpPr>
        <p:spPr>
          <a:xfrm>
            <a:off x="0" y="1670525"/>
            <a:ext cx="4496100" cy="901200"/>
          </a:xfrm>
          <a:prstGeom prst="homePlate">
            <a:avLst>
              <a:gd name="adj" fmla="val 50000"/>
            </a:avLst>
          </a:prstGeom>
          <a:solidFill>
            <a:srgbClr val="8020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AÇÃO 4306 EDUCAÇÃO ESPECIAL 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ENSINO MÉDIO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248" name="Google Shape;248;p32"/>
          <p:cNvSpPr/>
          <p:nvPr/>
        </p:nvSpPr>
        <p:spPr>
          <a:xfrm>
            <a:off x="-548900" y="2604925"/>
            <a:ext cx="5045100" cy="901200"/>
          </a:xfrm>
          <a:prstGeom prst="chevron">
            <a:avLst>
              <a:gd name="adj" fmla="val 50000"/>
            </a:avLst>
          </a:prstGeom>
          <a:solidFill>
            <a:srgbClr val="B02C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  VALOR MÍNIMO: R$ 80.000,00</a:t>
            </a:r>
            <a:endParaRPr sz="1700" b="1">
              <a:solidFill>
                <a:srgbClr val="FFFFFF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3"/>
          <p:cNvSpPr txBox="1"/>
          <p:nvPr>
            <p:ph type="title"/>
          </p:nvPr>
        </p:nvSpPr>
        <p:spPr>
          <a:xfrm>
            <a:off x="298475" y="756100"/>
            <a:ext cx="6761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rgbClr val="666666"/>
                </a:solidFill>
              </a:rPr>
              <a:t>ENSINO FUNDAMENTAL</a:t>
            </a:r>
            <a:endParaRPr sz="2300">
              <a:solidFill>
                <a:srgbClr val="666666"/>
              </a:solidFill>
            </a:endParaRPr>
          </a:p>
        </p:txBody>
      </p:sp>
      <p:sp>
        <p:nvSpPr>
          <p:cNvPr id="254" name="Google Shape;254;p33"/>
          <p:cNvSpPr/>
          <p:nvPr/>
        </p:nvSpPr>
        <p:spPr>
          <a:xfrm>
            <a:off x="-548900" y="3546150"/>
            <a:ext cx="5045100" cy="901200"/>
          </a:xfrm>
          <a:prstGeom prst="chevron">
            <a:avLst>
              <a:gd name="adj" fmla="val 50000"/>
            </a:avLst>
          </a:prstGeom>
          <a:solidFill>
            <a:srgbClr val="D8382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   GRUPO 3 - CUSTEIO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255" name="Google Shape;255;p33"/>
          <p:cNvSpPr/>
          <p:nvPr/>
        </p:nvSpPr>
        <p:spPr>
          <a:xfrm>
            <a:off x="0" y="1670525"/>
            <a:ext cx="4496100" cy="901200"/>
          </a:xfrm>
          <a:prstGeom prst="homePlate">
            <a:avLst>
              <a:gd name="adj" fmla="val 50000"/>
            </a:avLst>
          </a:prstGeom>
          <a:solidFill>
            <a:srgbClr val="8020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AÇÃO 4299 EDUCAÇÃO ESPECIAL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ENSINO FUNDAMENTAL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256" name="Google Shape;256;p33"/>
          <p:cNvSpPr/>
          <p:nvPr/>
        </p:nvSpPr>
        <p:spPr>
          <a:xfrm>
            <a:off x="-548900" y="2604925"/>
            <a:ext cx="5045100" cy="901200"/>
          </a:xfrm>
          <a:prstGeom prst="chevron">
            <a:avLst>
              <a:gd name="adj" fmla="val 50000"/>
            </a:avLst>
          </a:prstGeom>
          <a:solidFill>
            <a:srgbClr val="B02C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  VALOR MÍNIMO: R$ 80.000,00</a:t>
            </a:r>
            <a:endParaRPr sz="1700" b="1">
              <a:solidFill>
                <a:srgbClr val="FFFFFF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  <p:sp>
        <p:nvSpPr>
          <p:cNvPr id="257" name="Google Shape;257;p33"/>
          <p:cNvSpPr txBox="1"/>
          <p:nvPr>
            <p:ph type="title"/>
          </p:nvPr>
        </p:nvSpPr>
        <p:spPr>
          <a:xfrm>
            <a:off x="311700" y="445025"/>
            <a:ext cx="8154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/>
              <a:t>KIT ACESSIBILIDADE PARA BAIXA-VISÃO E CEGUEIRA</a:t>
            </a: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/>
          </a:p>
        </p:txBody>
      </p:sp>
      <p:sp>
        <p:nvSpPr>
          <p:cNvPr id="258" name="Google Shape;258;p33"/>
          <p:cNvSpPr txBox="1"/>
          <p:nvPr>
            <p:ph type="body" idx="1"/>
          </p:nvPr>
        </p:nvSpPr>
        <p:spPr>
          <a:xfrm>
            <a:off x="5129075" y="1430125"/>
            <a:ext cx="3756300" cy="319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/>
              <a:t>Aquisição de Kits com materiais específicos para estudantes com deficiência visual matriculados na rede estadual, oportunizando o desenvolvimento do processo ensino-aprendizagem e participação integral nas atividades em sala de aula. </a:t>
            </a:r>
            <a:endParaRPr sz="1500"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15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Indicações para os 5 CAP vinculados às caixas escolares para compras regionalizadas e distribuição dos kits para toda rede.</a:t>
            </a:r>
            <a:endParaRPr sz="1500" b="1"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3" name="Google Shape;263;p34"/>
          <p:cNvGraphicFramePr/>
          <p:nvPr/>
        </p:nvGraphicFramePr>
        <p:xfrm>
          <a:off x="349350" y="1210625"/>
          <a:ext cx="8451750" cy="3416250"/>
        </p:xfrm>
        <a:graphic>
          <a:graphicData uri="http://schemas.openxmlformats.org/drawingml/2006/table">
            <a:tbl>
              <a:tblPr>
                <a:noFill/>
                <a:tableStyleId>{36CE3152-E026-4F5B-BED6-36E2C5701297}</a:tableStyleId>
              </a:tblPr>
              <a:tblGrid>
                <a:gridCol w="4225875"/>
                <a:gridCol w="4225875"/>
              </a:tblGrid>
              <a:tr h="569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b="1">
                          <a:solidFill>
                            <a:srgbClr val="FFFFFF"/>
                          </a:solidFill>
                          <a:latin typeface="Barlow" panose="00000500000000000000"/>
                          <a:ea typeface="Barlow" panose="00000500000000000000"/>
                          <a:cs typeface="Barlow" panose="00000500000000000000"/>
                          <a:sym typeface="Barlow" panose="00000500000000000000"/>
                        </a:rPr>
                        <a:t>CAP</a:t>
                      </a:r>
                      <a:endParaRPr sz="2000" b="1">
                        <a:solidFill>
                          <a:srgbClr val="FFFFFF"/>
                        </a:solidFill>
                        <a:latin typeface="Barlow" panose="00000500000000000000"/>
                        <a:ea typeface="Barlow" panose="00000500000000000000"/>
                        <a:cs typeface="Barlow" panose="00000500000000000000"/>
                        <a:sym typeface="Barlow" panose="00000500000000000000"/>
                      </a:endParaRPr>
                    </a:p>
                  </a:txBody>
                  <a:tcPr marL="91425" marR="91425" marT="91425" marB="91425">
                    <a:solidFill>
                      <a:srgbClr val="A61C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b="1">
                          <a:solidFill>
                            <a:srgbClr val="FFFFFF"/>
                          </a:solidFill>
                          <a:latin typeface="Barlow" panose="00000500000000000000"/>
                          <a:ea typeface="Barlow" panose="00000500000000000000"/>
                          <a:cs typeface="Barlow" panose="00000500000000000000"/>
                          <a:sym typeface="Barlow" panose="00000500000000000000"/>
                        </a:rPr>
                        <a:t>EE VINCULADA</a:t>
                      </a:r>
                      <a:endParaRPr sz="2000" b="1">
                        <a:solidFill>
                          <a:srgbClr val="FFFFFF"/>
                        </a:solidFill>
                        <a:latin typeface="Barlow" panose="00000500000000000000"/>
                        <a:ea typeface="Barlow" panose="00000500000000000000"/>
                        <a:cs typeface="Barlow" panose="00000500000000000000"/>
                        <a:sym typeface="Barlow" panose="00000500000000000000"/>
                      </a:endParaRPr>
                    </a:p>
                  </a:txBody>
                  <a:tcPr marL="91425" marR="91425" marT="91425" marB="91425">
                    <a:solidFill>
                      <a:srgbClr val="A61C00"/>
                    </a:solidFill>
                  </a:tcPr>
                </a:tc>
              </a:tr>
              <a:tr h="569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b="1">
                          <a:latin typeface="Barlow" panose="00000500000000000000"/>
                          <a:ea typeface="Barlow" panose="00000500000000000000"/>
                          <a:cs typeface="Barlow" panose="00000500000000000000"/>
                          <a:sym typeface="Barlow" panose="00000500000000000000"/>
                        </a:rPr>
                        <a:t>CAP SÃO RAFAEL (BH)</a:t>
                      </a:r>
                      <a:endParaRPr sz="2000" b="1">
                        <a:latin typeface="Barlow" panose="00000500000000000000"/>
                        <a:ea typeface="Barlow" panose="00000500000000000000"/>
                        <a:cs typeface="Barlow" panose="00000500000000000000"/>
                        <a:sym typeface="Barlow" panose="0000050000000000000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b="1">
                          <a:latin typeface="Barlow" panose="00000500000000000000"/>
                          <a:ea typeface="Barlow" panose="00000500000000000000"/>
                          <a:cs typeface="Barlow" panose="00000500000000000000"/>
                          <a:sym typeface="Barlow" panose="00000500000000000000"/>
                        </a:rPr>
                        <a:t>EE INSTITUTO SÃO RAFAEL</a:t>
                      </a:r>
                      <a:endParaRPr sz="2000" b="1">
                        <a:latin typeface="Barlow" panose="00000500000000000000"/>
                        <a:ea typeface="Barlow" panose="00000500000000000000"/>
                        <a:cs typeface="Barlow" panose="00000500000000000000"/>
                        <a:sym typeface="Barlow" panose="00000500000000000000"/>
                      </a:endParaRPr>
                    </a:p>
                  </a:txBody>
                  <a:tcPr marL="91425" marR="91425" marT="91425" marB="91425"/>
                </a:tc>
              </a:tr>
              <a:tr h="569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b="1">
                          <a:latin typeface="Barlow" panose="00000500000000000000"/>
                          <a:ea typeface="Barlow" panose="00000500000000000000"/>
                          <a:cs typeface="Barlow" panose="00000500000000000000"/>
                          <a:sym typeface="Barlow" panose="00000500000000000000"/>
                        </a:rPr>
                        <a:t>CAP MONTES CLAROS</a:t>
                      </a:r>
                      <a:endParaRPr sz="2000" b="1">
                        <a:latin typeface="Barlow" panose="00000500000000000000"/>
                        <a:ea typeface="Barlow" panose="00000500000000000000"/>
                        <a:cs typeface="Barlow" panose="00000500000000000000"/>
                        <a:sym typeface="Barlow" panose="00000500000000000000"/>
                      </a:endParaRPr>
                    </a:p>
                  </a:txBody>
                  <a:tcPr marL="91425" marR="91425" marT="91425" marB="91425"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b="1">
                          <a:latin typeface="Barlow" panose="00000500000000000000"/>
                          <a:ea typeface="Barlow" panose="00000500000000000000"/>
                          <a:cs typeface="Barlow" panose="00000500000000000000"/>
                          <a:sym typeface="Barlow" panose="00000500000000000000"/>
                        </a:rPr>
                        <a:t>EE PROFESSOR PLÍNIO RIBEIRO</a:t>
                      </a:r>
                      <a:endParaRPr sz="2000" b="1">
                        <a:latin typeface="Barlow" panose="00000500000000000000"/>
                        <a:ea typeface="Barlow" panose="00000500000000000000"/>
                        <a:cs typeface="Barlow" panose="00000500000000000000"/>
                        <a:sym typeface="Barlow" panose="00000500000000000000"/>
                      </a:endParaRPr>
                    </a:p>
                  </a:txBody>
                  <a:tcPr marL="91425" marR="91425" marT="91425" marB="91425">
                    <a:solidFill>
                      <a:srgbClr val="F4CCCC"/>
                    </a:solidFill>
                  </a:tcPr>
                </a:tc>
              </a:tr>
              <a:tr h="569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b="1">
                          <a:latin typeface="Barlow" panose="00000500000000000000"/>
                          <a:ea typeface="Barlow" panose="00000500000000000000"/>
                          <a:cs typeface="Barlow" panose="00000500000000000000"/>
                          <a:sym typeface="Barlow" panose="00000500000000000000"/>
                        </a:rPr>
                        <a:t>CAP UBERABA</a:t>
                      </a:r>
                      <a:endParaRPr sz="2000" b="1">
                        <a:latin typeface="Barlow" panose="00000500000000000000"/>
                        <a:ea typeface="Barlow" panose="00000500000000000000"/>
                        <a:cs typeface="Barlow" panose="00000500000000000000"/>
                        <a:sym typeface="Barlow" panose="0000050000000000000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 panose="020B0604020202020204"/>
                        <a:buNone/>
                      </a:pPr>
                      <a:r>
                        <a:rPr lang="pt-BR" sz="2000" b="1">
                          <a:solidFill>
                            <a:schemeClr val="dk1"/>
                          </a:solidFill>
                          <a:latin typeface="Barlow" panose="00000500000000000000"/>
                          <a:ea typeface="Barlow" panose="00000500000000000000"/>
                          <a:cs typeface="Barlow" panose="00000500000000000000"/>
                          <a:sym typeface="Barlow" panose="00000500000000000000"/>
                        </a:rPr>
                        <a:t>EE PROFESSOR ALCEU NOVAES</a:t>
                      </a:r>
                      <a:endParaRPr sz="2000" b="1">
                        <a:latin typeface="Barlow" panose="00000500000000000000"/>
                        <a:ea typeface="Barlow" panose="00000500000000000000"/>
                        <a:cs typeface="Barlow" panose="00000500000000000000"/>
                        <a:sym typeface="Barlow" panose="00000500000000000000"/>
                      </a:endParaRPr>
                    </a:p>
                  </a:txBody>
                  <a:tcPr marL="91425" marR="91425" marT="91425" marB="91425"/>
                </a:tc>
              </a:tr>
              <a:tr h="569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 panose="020B0604020202020204"/>
                        <a:buNone/>
                      </a:pPr>
                      <a:r>
                        <a:rPr lang="pt-BR" sz="2000" b="1">
                          <a:solidFill>
                            <a:schemeClr val="dk1"/>
                          </a:solidFill>
                          <a:latin typeface="Barlow" panose="00000500000000000000"/>
                          <a:ea typeface="Barlow" panose="00000500000000000000"/>
                          <a:cs typeface="Barlow" panose="00000500000000000000"/>
                          <a:sym typeface="Barlow" panose="00000500000000000000"/>
                        </a:rPr>
                        <a:t>CAP PATOS DE MINAS</a:t>
                      </a:r>
                      <a:endParaRPr sz="2000" b="1">
                        <a:latin typeface="Barlow" panose="00000500000000000000"/>
                        <a:ea typeface="Barlow" panose="00000500000000000000"/>
                        <a:cs typeface="Barlow" panose="00000500000000000000"/>
                        <a:sym typeface="Barlow" panose="00000500000000000000"/>
                      </a:endParaRPr>
                    </a:p>
                  </a:txBody>
                  <a:tcPr marL="91425" marR="91425" marT="91425" marB="91425"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b="1">
                          <a:latin typeface="Barlow" panose="00000500000000000000"/>
                          <a:ea typeface="Barlow" panose="00000500000000000000"/>
                          <a:cs typeface="Barlow" panose="00000500000000000000"/>
                          <a:sym typeface="Barlow" panose="00000500000000000000"/>
                        </a:rPr>
                        <a:t>EE ILÍDIO CAIXETA DE MELO</a:t>
                      </a:r>
                      <a:endParaRPr sz="2000" b="1">
                        <a:latin typeface="Barlow" panose="00000500000000000000"/>
                        <a:ea typeface="Barlow" panose="00000500000000000000"/>
                        <a:cs typeface="Barlow" panose="00000500000000000000"/>
                        <a:sym typeface="Barlow" panose="00000500000000000000"/>
                      </a:endParaRPr>
                    </a:p>
                  </a:txBody>
                  <a:tcPr marL="91425" marR="91425" marT="91425" marB="91425">
                    <a:solidFill>
                      <a:srgbClr val="F4CCCC"/>
                    </a:solidFill>
                  </a:tcPr>
                </a:tc>
              </a:tr>
              <a:tr h="569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b="1">
                          <a:latin typeface="Barlow" panose="00000500000000000000"/>
                          <a:ea typeface="Barlow" panose="00000500000000000000"/>
                          <a:cs typeface="Barlow" panose="00000500000000000000"/>
                          <a:sym typeface="Barlow" panose="00000500000000000000"/>
                        </a:rPr>
                        <a:t>CAP TRÊS CORAÇÕES</a:t>
                      </a:r>
                      <a:endParaRPr sz="2000" b="1">
                        <a:latin typeface="Barlow" panose="00000500000000000000"/>
                        <a:ea typeface="Barlow" panose="00000500000000000000"/>
                        <a:cs typeface="Barlow" panose="00000500000000000000"/>
                        <a:sym typeface="Barlow" panose="00000500000000000000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b="1">
                          <a:latin typeface="Barlow" panose="00000500000000000000"/>
                          <a:ea typeface="Barlow" panose="00000500000000000000"/>
                          <a:cs typeface="Barlow" panose="00000500000000000000"/>
                          <a:sym typeface="Barlow" panose="00000500000000000000"/>
                        </a:rPr>
                        <a:t>EE AMÉRICO DIAS</a:t>
                      </a:r>
                      <a:endParaRPr sz="2000" b="1">
                        <a:latin typeface="Barlow" panose="00000500000000000000"/>
                        <a:ea typeface="Barlow" panose="00000500000000000000"/>
                        <a:cs typeface="Barlow" panose="00000500000000000000"/>
                        <a:sym typeface="Barlow" panose="00000500000000000000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64" name="Google Shape;264;p34"/>
          <p:cNvSpPr txBox="1"/>
          <p:nvPr>
            <p:ph type="title"/>
          </p:nvPr>
        </p:nvSpPr>
        <p:spPr>
          <a:xfrm>
            <a:off x="311700" y="597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/>
              <a:t>Centros de Apoio Pedagógico às Pessoas com Deficiência Visual (CAP)</a:t>
            </a:r>
            <a:endParaRPr sz="2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ítulo 2"/>
          <p:cNvSpPr/>
          <p:nvPr>
            <p:ph type="title"/>
          </p:nvPr>
        </p:nvSpPr>
        <p:spPr/>
        <p:txBody>
          <a:bodyPr/>
          <a:p>
            <a:pPr algn="ctr"/>
            <a:r>
              <a:rPr lang="pt-BR" altLang="en-US"/>
              <a:t>MENU</a:t>
            </a:r>
            <a:endParaRPr lang="pt-BR" altLang="en-US"/>
          </a:p>
        </p:txBody>
      </p:sp>
      <p:sp>
        <p:nvSpPr>
          <p:cNvPr id="4" name="Espaço Reservado para Texto 3"/>
          <p:cNvSpPr/>
          <p:nvPr>
            <p:ph type="body" idx="1"/>
          </p:nvPr>
        </p:nvSpPr>
        <p:spPr>
          <a:xfrm>
            <a:off x="1962150" y="1224915"/>
            <a:ext cx="5488940" cy="3172460"/>
          </a:xfrm>
        </p:spPr>
        <p:txBody>
          <a:bodyPr/>
          <a:p>
            <a:pPr marL="482600" indent="-342900">
              <a:buFont typeface="+mj-lt"/>
              <a:buAutoNum type="arabicPeriod"/>
            </a:pPr>
            <a:r>
              <a:rPr lang="pt-BR" altLang="en-US" sz="1600" b="1">
                <a:solidFill>
                  <a:srgbClr val="C00000"/>
                </a:solidFill>
              </a:rPr>
              <a:t>EXECUÇÃO DIRETA - CAIXA ESCOLAR</a:t>
            </a:r>
            <a:endParaRPr lang="pt-BR" altLang="en-US" sz="1600" b="1">
              <a:solidFill>
                <a:srgbClr val="C00000"/>
              </a:solidFill>
            </a:endParaRPr>
          </a:p>
          <a:p>
            <a:pPr marL="139700" indent="0">
              <a:buFont typeface="+mj-lt"/>
              <a:buNone/>
            </a:pPr>
            <a:endParaRPr lang="pt-BR" altLang="en-US" sz="1600" b="1"/>
          </a:p>
          <a:p>
            <a:pPr marL="939800" lvl="1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pt-BR" altLang="en-US" sz="1600">
                <a:hlinkClick r:id="rId1" action="ppaction://hlinksldjump"/>
              </a:rPr>
              <a:t>MÃOS A OBRA NA ESCOLA</a:t>
            </a:r>
            <a:endParaRPr lang="pt-BR" altLang="en-US" sz="1600"/>
          </a:p>
          <a:p>
            <a:pPr marL="939800" lvl="1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pt-BR" altLang="en-US" sz="1600">
                <a:hlinkClick r:id="rId2" action="ppaction://hlinksldjump"/>
              </a:rPr>
              <a:t>MOBILIÁRIO E EQUIPAMENTO</a:t>
            </a:r>
            <a:endParaRPr lang="pt-BR" altLang="en-US" sz="1600">
              <a:hlinkClick r:id="rId2" action="ppaction://hlinksldjump"/>
            </a:endParaRPr>
          </a:p>
          <a:p>
            <a:pPr marL="914400" lvl="3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3"/>
            </a:pPr>
            <a:r>
              <a:rPr lang="pt-BR" altLang="en-US" sz="1600">
                <a:sym typeface="+mn-ea"/>
                <a:hlinkClick r:id=""/>
              </a:rPr>
              <a:t>LABORATÓRIOS EMTI PROFISSIONAL</a:t>
            </a:r>
            <a:endParaRPr lang="pt-BR" altLang="en-US" sz="1600">
              <a:sym typeface="+mn-ea"/>
              <a:hlinkClick r:id=""/>
            </a:endParaRPr>
          </a:p>
          <a:p>
            <a:pPr marL="914400" lvl="3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3"/>
            </a:pPr>
            <a:r>
              <a:rPr lang="pt-BR" altLang="en-US" sz="1600">
                <a:hlinkClick r:id="rId3" action="ppaction://hlinksldjump"/>
              </a:rPr>
              <a:t>UNIFORMES CÍVICO MILITAR</a:t>
            </a:r>
            <a:endParaRPr lang="pt-BR" altLang="en-US" sz="1600"/>
          </a:p>
          <a:p>
            <a:pPr marL="939800" lvl="1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5"/>
            </a:pPr>
            <a:r>
              <a:rPr lang="pt-BR" altLang="en-US" sz="1600">
                <a:hlinkClick r:id="rId4" action="ppaction://hlinksldjump"/>
              </a:rPr>
              <a:t>KIT SALA DE RECURSO</a:t>
            </a:r>
            <a:endParaRPr lang="pt-BR" altLang="en-US" sz="1600"/>
          </a:p>
          <a:p>
            <a:pPr marL="939800" lvl="1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5"/>
            </a:pPr>
            <a:r>
              <a:rPr lang="pt-BR" altLang="en-US" sz="1600">
                <a:hlinkClick r:id="rId5" action="ppaction://hlinksldjump"/>
              </a:rPr>
              <a:t>KIT ACESSIBILIDADE BAIXA VISÃO E CEGUEIRA</a:t>
            </a:r>
            <a:endParaRPr lang="pt-BR" altLang="en-US" sz="1600"/>
          </a:p>
          <a:p>
            <a:pPr marL="939800" lvl="1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5"/>
            </a:pPr>
            <a:r>
              <a:rPr lang="pt-BR" altLang="en-US" sz="1600">
                <a:hlinkClick r:id="rId6" action="ppaction://hlinksldjump"/>
              </a:rPr>
              <a:t>IMPLANTAÇÃO CAP TEÓFILO OTONI</a:t>
            </a:r>
            <a:endParaRPr lang="pt-BR" altLang="en-US" sz="1600"/>
          </a:p>
          <a:p>
            <a:pPr marL="939800" lvl="1" indent="-342900">
              <a:lnSpc>
                <a:spcPct val="100000"/>
              </a:lnSpc>
              <a:spcBef>
                <a:spcPts val="200"/>
              </a:spcBef>
              <a:buFont typeface="+mj-lt"/>
              <a:buAutoNum type="arabicPeriod" startAt="5"/>
            </a:pPr>
            <a:r>
              <a:rPr lang="pt-BR" altLang="en-US" sz="1600">
                <a:hlinkClick r:id="rId7" action="ppaction://hlinksldjump"/>
              </a:rPr>
              <a:t>REVITALIZAÇÃO CREI DIAMANTINA</a:t>
            </a:r>
            <a:endParaRPr lang="pt-BR" altLang="en-US" sz="16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5"/>
          <p:cNvSpPr/>
          <p:nvPr/>
        </p:nvSpPr>
        <p:spPr>
          <a:xfrm>
            <a:off x="-548900" y="3546150"/>
            <a:ext cx="5045100" cy="901200"/>
          </a:xfrm>
          <a:prstGeom prst="chevron">
            <a:avLst>
              <a:gd name="adj" fmla="val 50000"/>
            </a:avLst>
          </a:prstGeom>
          <a:solidFill>
            <a:srgbClr val="D8382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   GRUPO 4 - INVESTIMENTO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270" name="Google Shape;270;p35"/>
          <p:cNvSpPr/>
          <p:nvPr/>
        </p:nvSpPr>
        <p:spPr>
          <a:xfrm>
            <a:off x="0" y="1670525"/>
            <a:ext cx="4496100" cy="901200"/>
          </a:xfrm>
          <a:prstGeom prst="homePlate">
            <a:avLst>
              <a:gd name="adj" fmla="val 50000"/>
            </a:avLst>
          </a:prstGeom>
          <a:solidFill>
            <a:srgbClr val="8020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AÇÃO 4306 EDUCAÇÃO ESPECIAL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ENSINO MÉDIO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271" name="Google Shape;271;p35"/>
          <p:cNvSpPr/>
          <p:nvPr/>
        </p:nvSpPr>
        <p:spPr>
          <a:xfrm>
            <a:off x="-548900" y="2604925"/>
            <a:ext cx="5045100" cy="901200"/>
          </a:xfrm>
          <a:prstGeom prst="chevron">
            <a:avLst>
              <a:gd name="adj" fmla="val 50000"/>
            </a:avLst>
          </a:prstGeom>
          <a:solidFill>
            <a:srgbClr val="B02C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  VALOR MÍNIMO: R$ 300.000,00</a:t>
            </a:r>
            <a:endParaRPr sz="1700" b="1">
              <a:solidFill>
                <a:srgbClr val="FFFFFF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  <p:sp>
        <p:nvSpPr>
          <p:cNvPr id="272" name="Google Shape;272;p35"/>
          <p:cNvSpPr txBox="1"/>
          <p:nvPr>
            <p:ph type="title"/>
          </p:nvPr>
        </p:nvSpPr>
        <p:spPr>
          <a:xfrm>
            <a:off x="311700" y="445025"/>
            <a:ext cx="8154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/>
              <a:t>IMPLANTAÇÃO CAP - TEÓFILO OTONI</a:t>
            </a: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/>
          </a:p>
        </p:txBody>
      </p:sp>
      <p:sp>
        <p:nvSpPr>
          <p:cNvPr id="273" name="Google Shape;273;p35"/>
          <p:cNvSpPr txBox="1"/>
          <p:nvPr>
            <p:ph type="body" idx="1"/>
          </p:nvPr>
        </p:nvSpPr>
        <p:spPr>
          <a:xfrm>
            <a:off x="5129075" y="1430125"/>
            <a:ext cx="3756300" cy="319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/>
              <a:t>Implantação de mais uma unidade CAP para atendimento às regiões do Vale do Jequitinhonha, Mucuri e Vale do Rio Doce, de forma a otimizar os atendimentos para os estudantes com deficiência visual (cegueira, baixa visão e surdocegueira) dessas regiões, como também redistribuir </a:t>
            </a:r>
            <a:endParaRPr sz="1500"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15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Escola vinculada para receber recursos: Centro de Educação Profissional Paulo Viana</a:t>
            </a:r>
            <a:endParaRPr sz="1500" b="1"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6"/>
          <p:cNvSpPr/>
          <p:nvPr/>
        </p:nvSpPr>
        <p:spPr>
          <a:xfrm>
            <a:off x="-548900" y="3546150"/>
            <a:ext cx="5045100" cy="901200"/>
          </a:xfrm>
          <a:prstGeom prst="chevron">
            <a:avLst>
              <a:gd name="adj" fmla="val 50000"/>
            </a:avLst>
          </a:prstGeom>
          <a:solidFill>
            <a:srgbClr val="D8382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   GRUPO 4 - INVESTIMENTO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279" name="Google Shape;279;p36"/>
          <p:cNvSpPr/>
          <p:nvPr/>
        </p:nvSpPr>
        <p:spPr>
          <a:xfrm>
            <a:off x="0" y="1670525"/>
            <a:ext cx="4496100" cy="901200"/>
          </a:xfrm>
          <a:prstGeom prst="homePlate">
            <a:avLst>
              <a:gd name="adj" fmla="val 50000"/>
            </a:avLst>
          </a:prstGeom>
          <a:solidFill>
            <a:srgbClr val="8020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pt-BR" sz="1700" b="1">
                <a:solidFill>
                  <a:schemeClr val="lt1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AÇÃO 4299 EDUCAÇÃO ESPECIAL</a:t>
            </a:r>
            <a:endParaRPr sz="1700" b="1">
              <a:solidFill>
                <a:schemeClr val="lt1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pt-BR" sz="1700" b="1">
                <a:solidFill>
                  <a:schemeClr val="lt1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ENSINO FUNDAMENTAL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280" name="Google Shape;280;p36"/>
          <p:cNvSpPr/>
          <p:nvPr/>
        </p:nvSpPr>
        <p:spPr>
          <a:xfrm>
            <a:off x="-548900" y="2604925"/>
            <a:ext cx="5045100" cy="901200"/>
          </a:xfrm>
          <a:prstGeom prst="chevron">
            <a:avLst>
              <a:gd name="adj" fmla="val 50000"/>
            </a:avLst>
          </a:prstGeom>
          <a:solidFill>
            <a:srgbClr val="B02C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  VALOR MÍNIMO: R$ 60.000,00</a:t>
            </a:r>
            <a:endParaRPr sz="1700" b="1">
              <a:solidFill>
                <a:srgbClr val="FFFFFF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  <p:sp>
        <p:nvSpPr>
          <p:cNvPr id="281" name="Google Shape;281;p36"/>
          <p:cNvSpPr txBox="1"/>
          <p:nvPr>
            <p:ph type="title"/>
          </p:nvPr>
        </p:nvSpPr>
        <p:spPr>
          <a:xfrm>
            <a:off x="311700" y="445025"/>
            <a:ext cx="8154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/>
              <a:t>REVITALIZAÇÃO</a:t>
            </a:r>
            <a:r>
              <a:rPr lang="pt-BR" sz="2600"/>
              <a:t> CREI - DIAMANTINA</a:t>
            </a: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/>
          </a:p>
        </p:txBody>
      </p:sp>
      <p:sp>
        <p:nvSpPr>
          <p:cNvPr id="282" name="Google Shape;282;p36"/>
          <p:cNvSpPr txBox="1"/>
          <p:nvPr>
            <p:ph type="body" idx="1"/>
          </p:nvPr>
        </p:nvSpPr>
        <p:spPr>
          <a:xfrm>
            <a:off x="5129075" y="1430125"/>
            <a:ext cx="3756300" cy="319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/>
              <a:t>Apoio à inclusão escolar dos estudantes público alvo da educação especial na rede estadual. Os novos equipamentos beneficiarão estudantes com deficiência, Transtorno do Espectro Autista e Altas Habilidades/Superdotação.</a:t>
            </a:r>
            <a:endParaRPr sz="1500"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15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Escola vinculada para receber recursos: EE Professor Aires da Mata Machado</a:t>
            </a:r>
            <a:endParaRPr sz="1500" b="1"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283" name="Google Shape;283;p36"/>
          <p:cNvSpPr txBox="1"/>
          <p:nvPr>
            <p:ph type="title"/>
          </p:nvPr>
        </p:nvSpPr>
        <p:spPr>
          <a:xfrm>
            <a:off x="298475" y="756100"/>
            <a:ext cx="7685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rgbClr val="666666"/>
                </a:solidFill>
              </a:rPr>
              <a:t>Centro de Referência em Educação Especial Inclusiva</a:t>
            </a:r>
            <a:endParaRPr sz="230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7"/>
          <p:cNvSpPr/>
          <p:nvPr/>
        </p:nvSpPr>
        <p:spPr>
          <a:xfrm>
            <a:off x="-100" y="2188350"/>
            <a:ext cx="9144000" cy="766800"/>
          </a:xfrm>
          <a:prstGeom prst="rect">
            <a:avLst/>
          </a:prstGeom>
          <a:solidFill>
            <a:srgbClr val="A61C00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EXECUÇÃO DIRETA - ÓRGÃO (CENTRALIZADO)</a:t>
            </a:r>
            <a:endParaRPr sz="25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8"/>
          <p:cNvSpPr/>
          <p:nvPr/>
        </p:nvSpPr>
        <p:spPr>
          <a:xfrm>
            <a:off x="-548900" y="3546150"/>
            <a:ext cx="5045100" cy="901200"/>
          </a:xfrm>
          <a:prstGeom prst="chevron">
            <a:avLst>
              <a:gd name="adj" fmla="val 50000"/>
            </a:avLst>
          </a:prstGeom>
          <a:solidFill>
            <a:srgbClr val="D8382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   GRUPO 4 - INVESTIMENTO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294" name="Google Shape;294;p38"/>
          <p:cNvSpPr/>
          <p:nvPr/>
        </p:nvSpPr>
        <p:spPr>
          <a:xfrm>
            <a:off x="0" y="1670525"/>
            <a:ext cx="4496100" cy="901200"/>
          </a:xfrm>
          <a:prstGeom prst="homePlate">
            <a:avLst>
              <a:gd name="adj" fmla="val 50000"/>
            </a:avLst>
          </a:prstGeom>
          <a:solidFill>
            <a:srgbClr val="8020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AÇÃO 2074 APOIO AO SISTEMA ESTADUAL DE EDUCAÇÃO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295" name="Google Shape;295;p38"/>
          <p:cNvSpPr/>
          <p:nvPr/>
        </p:nvSpPr>
        <p:spPr>
          <a:xfrm>
            <a:off x="-548900" y="2604925"/>
            <a:ext cx="5045100" cy="901200"/>
          </a:xfrm>
          <a:prstGeom prst="chevron">
            <a:avLst>
              <a:gd name="adj" fmla="val 50000"/>
            </a:avLst>
          </a:prstGeom>
          <a:solidFill>
            <a:srgbClr val="B02C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  VALOR MÍNIMO: R$ 175.000,00</a:t>
            </a:r>
            <a:endParaRPr sz="1700" b="1">
              <a:solidFill>
                <a:srgbClr val="FFFFFF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  <p:sp>
        <p:nvSpPr>
          <p:cNvPr id="296" name="Google Shape;296;p38"/>
          <p:cNvSpPr txBox="1"/>
          <p:nvPr>
            <p:ph type="title"/>
          </p:nvPr>
        </p:nvSpPr>
        <p:spPr>
          <a:xfrm>
            <a:off x="311700" y="445025"/>
            <a:ext cx="8573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/>
              <a:t>AUXILIAR DE VOZ PARA PROFESSORES</a:t>
            </a:r>
            <a:endParaRPr sz="2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/>
          </a:p>
        </p:txBody>
      </p:sp>
      <p:sp>
        <p:nvSpPr>
          <p:cNvPr id="297" name="Google Shape;297;p38"/>
          <p:cNvSpPr txBox="1"/>
          <p:nvPr>
            <p:ph type="body" idx="1"/>
          </p:nvPr>
        </p:nvSpPr>
        <p:spPr>
          <a:xfrm>
            <a:off x="5129075" y="1430125"/>
            <a:ext cx="3756300" cy="319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/>
              <a:t>A SEE tem </a:t>
            </a:r>
            <a:r>
              <a:rPr lang="pt-BR" sz="1500"/>
              <a:t> estruturado o Serviço de Atendimento Sociofuncional - SAS, que conta, dentre outras ações, com o Programa de Saúde Vocal do Professor - PSVP,O microfone colabora para a melhora da performance e da qualidade vocal do professor, reduzindo o desgaste o do seu principal instrumento de trabalho diário.</a:t>
            </a:r>
            <a:endParaRPr sz="1500"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15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Valor de referência para 500 unidades do equipamento.</a:t>
            </a:r>
            <a:endParaRPr sz="1500" b="1"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9"/>
          <p:cNvSpPr txBox="1"/>
          <p:nvPr>
            <p:ph type="title"/>
          </p:nvPr>
        </p:nvSpPr>
        <p:spPr>
          <a:xfrm>
            <a:off x="311700" y="445025"/>
            <a:ext cx="5835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/>
              <a:t>KIT </a:t>
            </a:r>
            <a:r>
              <a:rPr lang="pt-BR" sz="2600"/>
              <a:t>MOBILIÁRIO ESCOLAR</a:t>
            </a:r>
            <a:endParaRPr sz="2600"/>
          </a:p>
        </p:txBody>
      </p:sp>
      <p:sp>
        <p:nvSpPr>
          <p:cNvPr id="303" name="Google Shape;303;p39"/>
          <p:cNvSpPr txBox="1"/>
          <p:nvPr>
            <p:ph type="title"/>
          </p:nvPr>
        </p:nvSpPr>
        <p:spPr>
          <a:xfrm>
            <a:off x="298475" y="756100"/>
            <a:ext cx="6761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rgbClr val="666666"/>
                </a:solidFill>
              </a:rPr>
              <a:t>ENSINO MÉDIO</a:t>
            </a:r>
            <a:endParaRPr sz="2300">
              <a:solidFill>
                <a:srgbClr val="666666"/>
              </a:solidFill>
            </a:endParaRPr>
          </a:p>
        </p:txBody>
      </p:sp>
      <p:sp>
        <p:nvSpPr>
          <p:cNvPr id="304" name="Google Shape;304;p39"/>
          <p:cNvSpPr/>
          <p:nvPr/>
        </p:nvSpPr>
        <p:spPr>
          <a:xfrm>
            <a:off x="-548900" y="3546150"/>
            <a:ext cx="5045100" cy="901200"/>
          </a:xfrm>
          <a:prstGeom prst="chevron">
            <a:avLst>
              <a:gd name="adj" fmla="val 50000"/>
            </a:avLst>
          </a:prstGeom>
          <a:solidFill>
            <a:srgbClr val="D8382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   GRUPO 4 - INVESTIMENTO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305" name="Google Shape;305;p39"/>
          <p:cNvSpPr/>
          <p:nvPr/>
        </p:nvSpPr>
        <p:spPr>
          <a:xfrm>
            <a:off x="0" y="1670525"/>
            <a:ext cx="4496100" cy="901200"/>
          </a:xfrm>
          <a:prstGeom prst="homePlate">
            <a:avLst>
              <a:gd name="adj" fmla="val 50000"/>
            </a:avLst>
          </a:prstGeom>
          <a:solidFill>
            <a:srgbClr val="8020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AÇÃO 4309 MÃOS À OBRA ENSINO MÉDIO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306" name="Google Shape;306;p39"/>
          <p:cNvSpPr/>
          <p:nvPr/>
        </p:nvSpPr>
        <p:spPr>
          <a:xfrm>
            <a:off x="-548900" y="2604925"/>
            <a:ext cx="5045100" cy="901200"/>
          </a:xfrm>
          <a:prstGeom prst="chevron">
            <a:avLst>
              <a:gd name="adj" fmla="val 50000"/>
            </a:avLst>
          </a:prstGeom>
          <a:solidFill>
            <a:srgbClr val="B02C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  VALOR MÍNIMO: R$ 200.000,00</a:t>
            </a:r>
            <a:endParaRPr sz="1700" b="1">
              <a:solidFill>
                <a:srgbClr val="FFFFFF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  <p:sp>
        <p:nvSpPr>
          <p:cNvPr id="307" name="Google Shape;307;p39"/>
          <p:cNvSpPr txBox="1"/>
          <p:nvPr>
            <p:ph type="body" idx="1"/>
          </p:nvPr>
        </p:nvSpPr>
        <p:spPr>
          <a:xfrm>
            <a:off x="5129075" y="1430125"/>
            <a:ext cx="3756300" cy="319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pt-BR" sz="1500"/>
              <a:t>Cota para compra centralizada de conjuntos de carteiras escolares, quadros brancos e conjuntos professor.</a:t>
            </a:r>
            <a:endParaRPr sz="1500"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pt-BR" sz="1500"/>
              <a:t>Distribuição será feita de acordo com a necessidade das escolas estaduais, monitoradas por meio de diagnóstico com informações quanto à precariedade dos mobiliários escolares.</a:t>
            </a:r>
            <a:endParaRPr sz="15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40"/>
          <p:cNvSpPr txBox="1"/>
          <p:nvPr>
            <p:ph type="title"/>
          </p:nvPr>
        </p:nvSpPr>
        <p:spPr>
          <a:xfrm>
            <a:off x="311700" y="445025"/>
            <a:ext cx="5835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/>
              <a:t>KIT </a:t>
            </a:r>
            <a:r>
              <a:rPr lang="pt-BR" sz="2600"/>
              <a:t>MOBILIÁRIO ESCOLAR</a:t>
            </a:r>
            <a:endParaRPr sz="2600"/>
          </a:p>
        </p:txBody>
      </p:sp>
      <p:sp>
        <p:nvSpPr>
          <p:cNvPr id="313" name="Google Shape;313;p40"/>
          <p:cNvSpPr txBox="1"/>
          <p:nvPr>
            <p:ph type="title"/>
          </p:nvPr>
        </p:nvSpPr>
        <p:spPr>
          <a:xfrm>
            <a:off x="298475" y="756100"/>
            <a:ext cx="6761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rgbClr val="666666"/>
                </a:solidFill>
              </a:rPr>
              <a:t>ENSINO FUNDAMENTAL</a:t>
            </a:r>
            <a:endParaRPr sz="2300">
              <a:solidFill>
                <a:srgbClr val="666666"/>
              </a:solidFill>
            </a:endParaRPr>
          </a:p>
        </p:txBody>
      </p:sp>
      <p:sp>
        <p:nvSpPr>
          <p:cNvPr id="314" name="Google Shape;314;p40"/>
          <p:cNvSpPr/>
          <p:nvPr/>
        </p:nvSpPr>
        <p:spPr>
          <a:xfrm>
            <a:off x="-548900" y="3546150"/>
            <a:ext cx="5045100" cy="901200"/>
          </a:xfrm>
          <a:prstGeom prst="chevron">
            <a:avLst>
              <a:gd name="adj" fmla="val 50000"/>
            </a:avLst>
          </a:prstGeom>
          <a:solidFill>
            <a:srgbClr val="D8382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   GRUPO 4 - INVESTIMENTO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315" name="Google Shape;315;p40"/>
          <p:cNvSpPr/>
          <p:nvPr/>
        </p:nvSpPr>
        <p:spPr>
          <a:xfrm>
            <a:off x="0" y="1670525"/>
            <a:ext cx="4496100" cy="901200"/>
          </a:xfrm>
          <a:prstGeom prst="homePlate">
            <a:avLst>
              <a:gd name="adj" fmla="val 50000"/>
            </a:avLst>
          </a:prstGeom>
          <a:solidFill>
            <a:srgbClr val="8020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AÇÃO 4302 MÃOS À OBRA ENSINO FUND.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316" name="Google Shape;316;p40"/>
          <p:cNvSpPr/>
          <p:nvPr/>
        </p:nvSpPr>
        <p:spPr>
          <a:xfrm>
            <a:off x="-548900" y="2604925"/>
            <a:ext cx="5045100" cy="901200"/>
          </a:xfrm>
          <a:prstGeom prst="chevron">
            <a:avLst>
              <a:gd name="adj" fmla="val 50000"/>
            </a:avLst>
          </a:prstGeom>
          <a:solidFill>
            <a:srgbClr val="B02C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  VALOR MÍNIMO: R$ 200.000,00</a:t>
            </a:r>
            <a:endParaRPr sz="1700" b="1">
              <a:solidFill>
                <a:srgbClr val="FFFFFF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  <p:sp>
        <p:nvSpPr>
          <p:cNvPr id="317" name="Google Shape;317;p40"/>
          <p:cNvSpPr txBox="1"/>
          <p:nvPr>
            <p:ph type="body" idx="1"/>
          </p:nvPr>
        </p:nvSpPr>
        <p:spPr>
          <a:xfrm>
            <a:off x="5129075" y="1430125"/>
            <a:ext cx="3756300" cy="319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pt-BR" sz="1500"/>
              <a:t>Cota para compra centralizada de conjuntos de carteiras escolares, quadros brancos e conjuntos professor.</a:t>
            </a:r>
            <a:endParaRPr sz="1500"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pt-BR" sz="1500"/>
              <a:t>Distribuição será feita de acordo com a necessidade das escolas estaduais, monitoradas por meio de diagnóstico com informações quanto à precariedade dos mobiliários escolares.</a:t>
            </a:r>
            <a:endParaRPr sz="15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41"/>
          <p:cNvSpPr txBox="1"/>
          <p:nvPr>
            <p:ph type="title"/>
          </p:nvPr>
        </p:nvSpPr>
        <p:spPr>
          <a:xfrm>
            <a:off x="311700" y="445025"/>
            <a:ext cx="5835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/>
              <a:t>KIT MOBILIÁRIO SRE</a:t>
            </a:r>
            <a:endParaRPr sz="2600"/>
          </a:p>
        </p:txBody>
      </p:sp>
      <p:sp>
        <p:nvSpPr>
          <p:cNvPr id="323" name="Google Shape;323;p41"/>
          <p:cNvSpPr/>
          <p:nvPr/>
        </p:nvSpPr>
        <p:spPr>
          <a:xfrm>
            <a:off x="-548900" y="3546150"/>
            <a:ext cx="5045100" cy="901200"/>
          </a:xfrm>
          <a:prstGeom prst="chevron">
            <a:avLst>
              <a:gd name="adj" fmla="val 50000"/>
            </a:avLst>
          </a:prstGeom>
          <a:solidFill>
            <a:srgbClr val="D8382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   GRUPO 4 - INVESTIMENTO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324" name="Google Shape;324;p41"/>
          <p:cNvSpPr/>
          <p:nvPr/>
        </p:nvSpPr>
        <p:spPr>
          <a:xfrm>
            <a:off x="0" y="1670525"/>
            <a:ext cx="4496100" cy="901200"/>
          </a:xfrm>
          <a:prstGeom prst="homePlate">
            <a:avLst>
              <a:gd name="adj" fmla="val 50000"/>
            </a:avLst>
          </a:prstGeom>
          <a:solidFill>
            <a:srgbClr val="8020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AÇÃO 2074 </a:t>
            </a:r>
            <a:r>
              <a:rPr lang="pt-BR" sz="1700" b="1">
                <a:solidFill>
                  <a:schemeClr val="lt1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APOIO AO SISTEMA ESTADUAL DE EDUCAÇÃO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325" name="Google Shape;325;p41"/>
          <p:cNvSpPr/>
          <p:nvPr/>
        </p:nvSpPr>
        <p:spPr>
          <a:xfrm>
            <a:off x="-548900" y="2604925"/>
            <a:ext cx="5045100" cy="901200"/>
          </a:xfrm>
          <a:prstGeom prst="chevron">
            <a:avLst>
              <a:gd name="adj" fmla="val 50000"/>
            </a:avLst>
          </a:prstGeom>
          <a:solidFill>
            <a:srgbClr val="B02C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  VALOR MÍNIMO: R$ 30.000,00</a:t>
            </a:r>
            <a:endParaRPr sz="1700" b="1">
              <a:solidFill>
                <a:srgbClr val="FFFFFF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  <p:sp>
        <p:nvSpPr>
          <p:cNvPr id="326" name="Google Shape;326;p41"/>
          <p:cNvSpPr txBox="1"/>
          <p:nvPr>
            <p:ph type="body" idx="1"/>
          </p:nvPr>
        </p:nvSpPr>
        <p:spPr>
          <a:xfrm>
            <a:off x="5129075" y="1430125"/>
            <a:ext cx="3756300" cy="319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pt-BR" sz="1500"/>
              <a:t>Aquisição de mobiliário para melhor atender as Superintendências Regionais de Ensino.</a:t>
            </a:r>
            <a:endParaRPr sz="1500"/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pt-BR" sz="15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Em caso de indicação para uma SRE específica, gentileza entrar em contato com a SEE.</a:t>
            </a:r>
            <a:endParaRPr sz="1500" b="1"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endParaRPr sz="15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43"/>
          <p:cNvSpPr txBox="1"/>
          <p:nvPr>
            <p:ph type="title"/>
          </p:nvPr>
        </p:nvSpPr>
        <p:spPr>
          <a:xfrm>
            <a:off x="311700" y="445025"/>
            <a:ext cx="5835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/>
              <a:t>VEÍCULO OFICIAL</a:t>
            </a:r>
            <a:r>
              <a:rPr lang="pt-BR" sz="2600"/>
              <a:t> PARA SRE</a:t>
            </a:r>
            <a:endParaRPr sz="2600"/>
          </a:p>
        </p:txBody>
      </p:sp>
      <p:sp>
        <p:nvSpPr>
          <p:cNvPr id="341" name="Google Shape;341;p43"/>
          <p:cNvSpPr/>
          <p:nvPr/>
        </p:nvSpPr>
        <p:spPr>
          <a:xfrm>
            <a:off x="-548900" y="3546150"/>
            <a:ext cx="5045100" cy="901200"/>
          </a:xfrm>
          <a:prstGeom prst="chevron">
            <a:avLst>
              <a:gd name="adj" fmla="val 50000"/>
            </a:avLst>
          </a:prstGeom>
          <a:solidFill>
            <a:srgbClr val="D8382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   GRUPO 4 - INVESTIMENTO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342" name="Google Shape;342;p43"/>
          <p:cNvSpPr/>
          <p:nvPr/>
        </p:nvSpPr>
        <p:spPr>
          <a:xfrm>
            <a:off x="0" y="1670525"/>
            <a:ext cx="4496100" cy="901200"/>
          </a:xfrm>
          <a:prstGeom prst="homePlate">
            <a:avLst>
              <a:gd name="adj" fmla="val 50000"/>
            </a:avLst>
          </a:prstGeom>
          <a:solidFill>
            <a:srgbClr val="8020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AÇÃO 2074 </a:t>
            </a:r>
            <a:r>
              <a:rPr lang="pt-BR" sz="1700" b="1">
                <a:solidFill>
                  <a:schemeClr val="lt1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APOIO AO SISTEMA ESTADUAL DE EDUCAÇÃO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343" name="Google Shape;343;p43"/>
          <p:cNvSpPr/>
          <p:nvPr/>
        </p:nvSpPr>
        <p:spPr>
          <a:xfrm>
            <a:off x="-548900" y="2604925"/>
            <a:ext cx="5045100" cy="901200"/>
          </a:xfrm>
          <a:prstGeom prst="chevron">
            <a:avLst>
              <a:gd name="adj" fmla="val 50000"/>
            </a:avLst>
          </a:prstGeom>
          <a:solidFill>
            <a:srgbClr val="B02C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  VALOR MÍNIMO: R$ 100.000,00</a:t>
            </a:r>
            <a:endParaRPr sz="1700" b="1">
              <a:solidFill>
                <a:srgbClr val="FFFFFF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  <p:sp>
        <p:nvSpPr>
          <p:cNvPr id="344" name="Google Shape;344;p43"/>
          <p:cNvSpPr txBox="1"/>
          <p:nvPr>
            <p:ph type="body" idx="1"/>
          </p:nvPr>
        </p:nvSpPr>
        <p:spPr>
          <a:xfrm>
            <a:off x="5129075" y="1430125"/>
            <a:ext cx="3756300" cy="319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pt-BR" sz="1500"/>
              <a:t>Aquisição de veículo para melhor atender as Superintendências Regionais de Ensino. Valor de referência para aquisição de mini van.</a:t>
            </a:r>
            <a:endParaRPr sz="1500"/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pt-BR" sz="15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Em caso de indicação para uma SRE específica, gentileza entrar em contato com a SEE.</a:t>
            </a:r>
            <a:endParaRPr sz="1500" b="1"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endParaRPr sz="15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42"/>
          <p:cNvSpPr txBox="1"/>
          <p:nvPr>
            <p:ph type="title"/>
          </p:nvPr>
        </p:nvSpPr>
        <p:spPr>
          <a:xfrm>
            <a:off x="311700" y="445025"/>
            <a:ext cx="5835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/>
              <a:t>NOTEBOOKS PARA</a:t>
            </a:r>
            <a:r>
              <a:rPr lang="pt-BR" sz="2600"/>
              <a:t> SRE</a:t>
            </a:r>
            <a:endParaRPr sz="2600"/>
          </a:p>
        </p:txBody>
      </p:sp>
      <p:sp>
        <p:nvSpPr>
          <p:cNvPr id="332" name="Google Shape;332;p42"/>
          <p:cNvSpPr/>
          <p:nvPr/>
        </p:nvSpPr>
        <p:spPr>
          <a:xfrm>
            <a:off x="-548900" y="3546150"/>
            <a:ext cx="5045100" cy="901200"/>
          </a:xfrm>
          <a:prstGeom prst="chevron">
            <a:avLst>
              <a:gd name="adj" fmla="val 50000"/>
            </a:avLst>
          </a:prstGeom>
          <a:solidFill>
            <a:srgbClr val="D8382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   GRUPO 4 - INVESTIMENTO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333" name="Google Shape;333;p42"/>
          <p:cNvSpPr/>
          <p:nvPr/>
        </p:nvSpPr>
        <p:spPr>
          <a:xfrm>
            <a:off x="0" y="1670525"/>
            <a:ext cx="4496100" cy="901200"/>
          </a:xfrm>
          <a:prstGeom prst="homePlate">
            <a:avLst>
              <a:gd name="adj" fmla="val 50000"/>
            </a:avLst>
          </a:prstGeom>
          <a:solidFill>
            <a:srgbClr val="8020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AÇÃO 2074 </a:t>
            </a:r>
            <a:r>
              <a:rPr lang="pt-BR" sz="1700" b="1">
                <a:solidFill>
                  <a:schemeClr val="lt1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APOIO AO SISTEMA ESTADUAL DE EDUCAÇÃO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334" name="Google Shape;334;p42"/>
          <p:cNvSpPr/>
          <p:nvPr/>
        </p:nvSpPr>
        <p:spPr>
          <a:xfrm>
            <a:off x="-548900" y="2604925"/>
            <a:ext cx="5045100" cy="901200"/>
          </a:xfrm>
          <a:prstGeom prst="chevron">
            <a:avLst>
              <a:gd name="adj" fmla="val 50000"/>
            </a:avLst>
          </a:prstGeom>
          <a:solidFill>
            <a:srgbClr val="B02C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  VALOR MÍNIMO: R$ 150.000,00</a:t>
            </a:r>
            <a:endParaRPr sz="1700" b="1">
              <a:solidFill>
                <a:srgbClr val="FFFFFF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  <p:sp>
        <p:nvSpPr>
          <p:cNvPr id="335" name="Google Shape;335;p42"/>
          <p:cNvSpPr txBox="1"/>
          <p:nvPr>
            <p:ph type="body" idx="1"/>
          </p:nvPr>
        </p:nvSpPr>
        <p:spPr>
          <a:xfrm>
            <a:off x="5129075" y="1430125"/>
            <a:ext cx="3756300" cy="319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pt-BR" sz="1500"/>
              <a:t>Aquisição centralizada de notebooks para melhor desenvolvimento de atividades pelos servidores da SRE - videoconferências, visitas in loco nas escolas e prefeituras.</a:t>
            </a:r>
            <a:endParaRPr sz="1500"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pt-BR" sz="15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Valor de referência corresponde a 30 unidades a serem distribuídas de acordo com a necessidade das Superintendências</a:t>
            </a:r>
            <a:endParaRPr sz="1500" b="1"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44"/>
          <p:cNvSpPr/>
          <p:nvPr/>
        </p:nvSpPr>
        <p:spPr>
          <a:xfrm>
            <a:off x="-100" y="2188350"/>
            <a:ext cx="9144000" cy="766800"/>
          </a:xfrm>
          <a:prstGeom prst="rect">
            <a:avLst/>
          </a:prstGeom>
          <a:solidFill>
            <a:srgbClr val="A61C00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ATENDIMENTO AOS MUNICÍPIOS VIA CONVÊNIO</a:t>
            </a:r>
            <a:endParaRPr sz="25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ítulo 2"/>
          <p:cNvSpPr/>
          <p:nvPr>
            <p:ph type="title"/>
          </p:nvPr>
        </p:nvSpPr>
        <p:spPr/>
        <p:txBody>
          <a:bodyPr/>
          <a:p>
            <a:pPr algn="ctr"/>
            <a:r>
              <a:rPr lang="pt-BR" altLang="en-US"/>
              <a:t>MENU</a:t>
            </a:r>
            <a:endParaRPr lang="pt-BR" altLang="en-US"/>
          </a:p>
        </p:txBody>
      </p:sp>
      <p:sp>
        <p:nvSpPr>
          <p:cNvPr id="4" name="Espaço Reservado para Texto 3"/>
          <p:cNvSpPr/>
          <p:nvPr>
            <p:ph type="body" idx="1"/>
          </p:nvPr>
        </p:nvSpPr>
        <p:spPr>
          <a:xfrm>
            <a:off x="1970405" y="1224915"/>
            <a:ext cx="4157980" cy="1928495"/>
          </a:xfrm>
        </p:spPr>
        <p:txBody>
          <a:bodyPr/>
          <a:p>
            <a:pPr marL="482600" indent="-342900">
              <a:buFont typeface="+mj-lt"/>
              <a:buAutoNum type="arabicPeriod" startAt="2"/>
            </a:pPr>
            <a:r>
              <a:rPr lang="pt-BR" altLang="en-US" sz="1600" b="1">
                <a:solidFill>
                  <a:srgbClr val="C00000"/>
                </a:solidFill>
              </a:rPr>
              <a:t>EXECUÇÃO DIRETA - ÓRGÃO CENTRAL</a:t>
            </a:r>
            <a:endParaRPr lang="pt-BR" altLang="en-US" sz="1600" b="1">
              <a:solidFill>
                <a:srgbClr val="C00000"/>
              </a:solidFill>
            </a:endParaRPr>
          </a:p>
          <a:p>
            <a:pPr marL="139700" indent="0">
              <a:buFont typeface="+mj-lt"/>
              <a:buNone/>
            </a:pPr>
            <a:endParaRPr lang="pt-BR" altLang="en-US" sz="1600" b="1">
              <a:solidFill>
                <a:srgbClr val="C00000"/>
              </a:solidFill>
            </a:endParaRPr>
          </a:p>
          <a:p>
            <a:pPr marL="939800" lvl="1" indent="-342900">
              <a:lnSpc>
                <a:spcPct val="15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pt-BR" altLang="en-US" sz="1600">
                <a:solidFill>
                  <a:srgbClr val="C00000"/>
                </a:solidFill>
                <a:hlinkClick r:id="rId1" action="ppaction://hlinksldjump"/>
              </a:rPr>
              <a:t>AUXILIAR DE VOZ PROFESSORES</a:t>
            </a:r>
            <a:endParaRPr lang="pt-BR" altLang="en-US" sz="1600">
              <a:solidFill>
                <a:srgbClr val="C00000"/>
              </a:solidFill>
            </a:endParaRPr>
          </a:p>
          <a:p>
            <a:pPr marL="939800" lvl="1" indent="-342900">
              <a:lnSpc>
                <a:spcPct val="15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pt-BR" altLang="en-US" sz="1600">
                <a:solidFill>
                  <a:srgbClr val="C00000"/>
                </a:solidFill>
                <a:hlinkClick r:id="rId2" action="ppaction://hlinksldjump"/>
              </a:rPr>
              <a:t>KIT MOBILIÁRIO ESCOLAR</a:t>
            </a:r>
            <a:endParaRPr lang="pt-BR" altLang="en-US" sz="1600">
              <a:solidFill>
                <a:srgbClr val="C00000"/>
              </a:solidFill>
            </a:endParaRPr>
          </a:p>
          <a:p>
            <a:pPr marL="939800" lvl="1" indent="-342900">
              <a:lnSpc>
                <a:spcPct val="15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pt-BR" altLang="en-US" sz="1600">
                <a:solidFill>
                  <a:srgbClr val="C00000"/>
                </a:solidFill>
                <a:hlinkClick r:id="rId3" action="ppaction://hlinksldjump"/>
              </a:rPr>
              <a:t>KIT MOBILIÁRIO PARA SRE</a:t>
            </a:r>
            <a:endParaRPr lang="pt-BR" altLang="en-US" sz="1600">
              <a:solidFill>
                <a:srgbClr val="C00000"/>
              </a:solidFill>
            </a:endParaRPr>
          </a:p>
          <a:p>
            <a:pPr marL="939800" lvl="1" indent="-342900">
              <a:lnSpc>
                <a:spcPct val="15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pt-BR" altLang="en-US" sz="1600">
                <a:solidFill>
                  <a:srgbClr val="C00000"/>
                </a:solidFill>
                <a:hlinkClick r:id="rId4" action="ppaction://hlinksldjump"/>
              </a:rPr>
              <a:t>NOTEBOOKS PARA SRE</a:t>
            </a:r>
            <a:endParaRPr lang="pt-BR" altLang="en-US" sz="1600">
              <a:solidFill>
                <a:srgbClr val="C00000"/>
              </a:solidFill>
            </a:endParaRPr>
          </a:p>
          <a:p>
            <a:pPr marL="939800" lvl="1" indent="-342900">
              <a:lnSpc>
                <a:spcPct val="15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pt-BR" altLang="en-US" sz="1600">
                <a:solidFill>
                  <a:srgbClr val="C00000"/>
                </a:solidFill>
                <a:hlinkClick r:id="rId5" action="ppaction://hlinksldjump"/>
              </a:rPr>
              <a:t>VEÍCULO OFICIAL PARA SRE</a:t>
            </a:r>
            <a:endParaRPr lang="pt-BR" altLang="en-US" sz="1600">
              <a:solidFill>
                <a:srgbClr val="C00000"/>
              </a:solidFill>
            </a:endParaRPr>
          </a:p>
          <a:p>
            <a:pPr marL="596900" lvl="1" indent="0">
              <a:buFont typeface="+mj-lt"/>
              <a:buNone/>
            </a:pPr>
            <a:endParaRPr lang="pt-BR" altLang="en-US" sz="1600" b="1">
              <a:solidFill>
                <a:srgbClr val="C00000"/>
              </a:solidFill>
            </a:endParaRPr>
          </a:p>
          <a:p>
            <a:pPr marL="939800" lvl="1" indent="-342900">
              <a:buFont typeface="+mj-lt"/>
              <a:buAutoNum type="arabicPeriod"/>
            </a:pPr>
            <a:endParaRPr lang="pt-BR" altLang="en-US" sz="1600" b="1">
              <a:solidFill>
                <a:srgbClr val="C00000"/>
              </a:solidFill>
            </a:endParaRPr>
          </a:p>
          <a:p>
            <a:pPr marL="482600" indent="-342900">
              <a:buFont typeface="+mj-lt"/>
              <a:buNone/>
            </a:pPr>
            <a:endParaRPr lang="pt-BR" altLang="en-US" sz="1600" b="1"/>
          </a:p>
          <a:p>
            <a:pPr marL="9398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pt-BR" altLang="en-US" sz="16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45"/>
          <p:cNvSpPr txBox="1"/>
          <p:nvPr>
            <p:ph type="title"/>
          </p:nvPr>
        </p:nvSpPr>
        <p:spPr>
          <a:xfrm>
            <a:off x="311700" y="445025"/>
            <a:ext cx="7373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/>
              <a:t>AQUISIÇÃO DE VEÍCULO - TRANSPORTE ESCOLAR</a:t>
            </a:r>
            <a:endParaRPr sz="2600"/>
          </a:p>
        </p:txBody>
      </p:sp>
      <p:sp>
        <p:nvSpPr>
          <p:cNvPr id="355" name="Google Shape;355;p45"/>
          <p:cNvSpPr/>
          <p:nvPr/>
        </p:nvSpPr>
        <p:spPr>
          <a:xfrm>
            <a:off x="-548900" y="3546150"/>
            <a:ext cx="5045100" cy="901200"/>
          </a:xfrm>
          <a:prstGeom prst="chevron">
            <a:avLst>
              <a:gd name="adj" fmla="val 50000"/>
            </a:avLst>
          </a:prstGeom>
          <a:solidFill>
            <a:srgbClr val="D8382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   GRUPO 4 - INVESTIMENTO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356" name="Google Shape;356;p45"/>
          <p:cNvSpPr/>
          <p:nvPr/>
        </p:nvSpPr>
        <p:spPr>
          <a:xfrm>
            <a:off x="0" y="1670525"/>
            <a:ext cx="4496100" cy="901200"/>
          </a:xfrm>
          <a:prstGeom prst="homePlate">
            <a:avLst>
              <a:gd name="adj" fmla="val 50000"/>
            </a:avLst>
          </a:prstGeom>
          <a:solidFill>
            <a:srgbClr val="8020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AÇÃO </a:t>
            </a: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4303 ATENDIMENTO AOS MUNICÍPIOS MINEIROS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357" name="Google Shape;357;p45"/>
          <p:cNvSpPr/>
          <p:nvPr/>
        </p:nvSpPr>
        <p:spPr>
          <a:xfrm>
            <a:off x="-548900" y="2604925"/>
            <a:ext cx="5045100" cy="901200"/>
          </a:xfrm>
          <a:prstGeom prst="chevron">
            <a:avLst>
              <a:gd name="adj" fmla="val 50000"/>
            </a:avLst>
          </a:prstGeom>
          <a:solidFill>
            <a:srgbClr val="B02C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  VALOR MÍNIMO: R$ 250.000,00</a:t>
            </a:r>
            <a:endParaRPr sz="1700" b="1">
              <a:solidFill>
                <a:srgbClr val="FFFFFF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  <p:sp>
        <p:nvSpPr>
          <p:cNvPr id="358" name="Google Shape;358;p45"/>
          <p:cNvSpPr txBox="1"/>
          <p:nvPr>
            <p:ph type="body" idx="1"/>
          </p:nvPr>
        </p:nvSpPr>
        <p:spPr>
          <a:xfrm>
            <a:off x="5129075" y="1430125"/>
            <a:ext cx="3756300" cy="319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pt-BR" sz="1500"/>
              <a:t>Aquisição de </a:t>
            </a:r>
            <a:r>
              <a:rPr lang="pt-BR" sz="1500" b="1"/>
              <a:t>ônibus (29 lugares) </a:t>
            </a:r>
            <a:r>
              <a:rPr lang="pt-BR" sz="1500"/>
              <a:t>destinado ao transporte escolar.</a:t>
            </a:r>
            <a:endParaRPr sz="1500"/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pt-BR" sz="1500"/>
              <a:t>Aquisição de bens permanente.</a:t>
            </a:r>
            <a:endParaRPr sz="1500"/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endParaRPr sz="1500"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endParaRPr sz="15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46"/>
          <p:cNvSpPr txBox="1"/>
          <p:nvPr>
            <p:ph type="title"/>
          </p:nvPr>
        </p:nvSpPr>
        <p:spPr>
          <a:xfrm>
            <a:off x="311700" y="445025"/>
            <a:ext cx="7373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/>
              <a:t>CONSTRUÇÃO DE ESCOLA MUNICIPAL</a:t>
            </a:r>
            <a:endParaRPr sz="2600"/>
          </a:p>
        </p:txBody>
      </p:sp>
      <p:sp>
        <p:nvSpPr>
          <p:cNvPr id="364" name="Google Shape;364;p46"/>
          <p:cNvSpPr/>
          <p:nvPr/>
        </p:nvSpPr>
        <p:spPr>
          <a:xfrm>
            <a:off x="-548900" y="3546150"/>
            <a:ext cx="5045100" cy="901200"/>
          </a:xfrm>
          <a:prstGeom prst="chevron">
            <a:avLst>
              <a:gd name="adj" fmla="val 50000"/>
            </a:avLst>
          </a:prstGeom>
          <a:solidFill>
            <a:srgbClr val="D8382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   GRUPO 4 - INVESTIMENTO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365" name="Google Shape;365;p46"/>
          <p:cNvSpPr/>
          <p:nvPr/>
        </p:nvSpPr>
        <p:spPr>
          <a:xfrm>
            <a:off x="0" y="1670525"/>
            <a:ext cx="4496100" cy="901200"/>
          </a:xfrm>
          <a:prstGeom prst="homePlate">
            <a:avLst>
              <a:gd name="adj" fmla="val 50000"/>
            </a:avLst>
          </a:prstGeom>
          <a:solidFill>
            <a:srgbClr val="8020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AÇÃO 4303 ATENDIMENTO AOS MUNICÍPIOS MINEIROS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366" name="Google Shape;366;p46"/>
          <p:cNvSpPr/>
          <p:nvPr/>
        </p:nvSpPr>
        <p:spPr>
          <a:xfrm>
            <a:off x="-548900" y="2604925"/>
            <a:ext cx="5045100" cy="901200"/>
          </a:xfrm>
          <a:prstGeom prst="chevron">
            <a:avLst>
              <a:gd name="adj" fmla="val 50000"/>
            </a:avLst>
          </a:prstGeom>
          <a:solidFill>
            <a:srgbClr val="B02C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  VALOR MÍNIMO: R$ 1.800.000,00</a:t>
            </a:r>
            <a:endParaRPr sz="1700" b="1">
              <a:solidFill>
                <a:srgbClr val="FFFFFF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  <p:sp>
        <p:nvSpPr>
          <p:cNvPr id="367" name="Google Shape;367;p46"/>
          <p:cNvSpPr txBox="1"/>
          <p:nvPr>
            <p:ph type="body" idx="1"/>
          </p:nvPr>
        </p:nvSpPr>
        <p:spPr>
          <a:xfrm>
            <a:off x="5129075" y="1430125"/>
            <a:ext cx="3756300" cy="319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pt-BR" sz="1500"/>
              <a:t>Construção de escola municipal para atendimento à educação infantil e/ou ensino fundamental.</a:t>
            </a:r>
            <a:endParaRPr sz="15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47"/>
          <p:cNvSpPr txBox="1"/>
          <p:nvPr>
            <p:ph type="title"/>
          </p:nvPr>
        </p:nvSpPr>
        <p:spPr>
          <a:xfrm>
            <a:off x="311700" y="445025"/>
            <a:ext cx="7373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/>
              <a:t>MOBILIÁRIO </a:t>
            </a:r>
            <a:r>
              <a:rPr lang="pt-BR" sz="2600"/>
              <a:t>ESCOLAR</a:t>
            </a:r>
            <a:endParaRPr sz="2600"/>
          </a:p>
        </p:txBody>
      </p:sp>
      <p:sp>
        <p:nvSpPr>
          <p:cNvPr id="373" name="Google Shape;373;p47"/>
          <p:cNvSpPr/>
          <p:nvPr/>
        </p:nvSpPr>
        <p:spPr>
          <a:xfrm>
            <a:off x="-548900" y="3546150"/>
            <a:ext cx="5045100" cy="901200"/>
          </a:xfrm>
          <a:prstGeom prst="chevron">
            <a:avLst>
              <a:gd name="adj" fmla="val 50000"/>
            </a:avLst>
          </a:prstGeom>
          <a:solidFill>
            <a:srgbClr val="D8382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   GRUPO 4 - INVESTIMENTO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374" name="Google Shape;374;p47"/>
          <p:cNvSpPr/>
          <p:nvPr/>
        </p:nvSpPr>
        <p:spPr>
          <a:xfrm>
            <a:off x="0" y="1670525"/>
            <a:ext cx="4496100" cy="901200"/>
          </a:xfrm>
          <a:prstGeom prst="homePlate">
            <a:avLst>
              <a:gd name="adj" fmla="val 50000"/>
            </a:avLst>
          </a:prstGeom>
          <a:solidFill>
            <a:srgbClr val="8020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AÇÃO 4303 ATENDIMENTO AOS MUNICÍPIOS MINEIROS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375" name="Google Shape;375;p47"/>
          <p:cNvSpPr/>
          <p:nvPr/>
        </p:nvSpPr>
        <p:spPr>
          <a:xfrm>
            <a:off x="-548900" y="2604925"/>
            <a:ext cx="5045100" cy="901200"/>
          </a:xfrm>
          <a:prstGeom prst="chevron">
            <a:avLst>
              <a:gd name="adj" fmla="val 50000"/>
            </a:avLst>
          </a:prstGeom>
          <a:solidFill>
            <a:srgbClr val="B02C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  VALOR MÍNIMO: R$ 100.000,00</a:t>
            </a:r>
            <a:endParaRPr sz="1700" b="1">
              <a:solidFill>
                <a:srgbClr val="FFFFFF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  <p:sp>
        <p:nvSpPr>
          <p:cNvPr id="376" name="Google Shape;376;p47"/>
          <p:cNvSpPr txBox="1"/>
          <p:nvPr>
            <p:ph type="body" idx="1"/>
          </p:nvPr>
        </p:nvSpPr>
        <p:spPr>
          <a:xfrm>
            <a:off x="5129075" y="1430125"/>
            <a:ext cx="3756300" cy="319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pt-BR" sz="1500"/>
              <a:t>Aquisição de mobiliário escolar como carteiras, armários, mesas, cadeiras, arquivos, etc. para as unidades escolares.</a:t>
            </a:r>
            <a:endParaRPr sz="1500"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pt-BR" sz="1500"/>
              <a:t>Aquisição de bens permanente.</a:t>
            </a:r>
            <a:endParaRPr sz="15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48"/>
          <p:cNvSpPr txBox="1"/>
          <p:nvPr>
            <p:ph type="title"/>
          </p:nvPr>
        </p:nvSpPr>
        <p:spPr>
          <a:xfrm>
            <a:off x="311700" y="445025"/>
            <a:ext cx="7373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/>
              <a:t>EQUIPAMENTOS DE INFORMÁTICA</a:t>
            </a:r>
            <a:endParaRPr sz="2600"/>
          </a:p>
        </p:txBody>
      </p:sp>
      <p:sp>
        <p:nvSpPr>
          <p:cNvPr id="382" name="Google Shape;382;p48"/>
          <p:cNvSpPr/>
          <p:nvPr/>
        </p:nvSpPr>
        <p:spPr>
          <a:xfrm>
            <a:off x="-548900" y="3546150"/>
            <a:ext cx="5045100" cy="901200"/>
          </a:xfrm>
          <a:prstGeom prst="chevron">
            <a:avLst>
              <a:gd name="adj" fmla="val 50000"/>
            </a:avLst>
          </a:prstGeom>
          <a:solidFill>
            <a:srgbClr val="D8382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   GRUPO 4 - INVESTIMENTO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383" name="Google Shape;383;p48"/>
          <p:cNvSpPr/>
          <p:nvPr/>
        </p:nvSpPr>
        <p:spPr>
          <a:xfrm>
            <a:off x="0" y="1670525"/>
            <a:ext cx="4496100" cy="901200"/>
          </a:xfrm>
          <a:prstGeom prst="homePlate">
            <a:avLst>
              <a:gd name="adj" fmla="val 50000"/>
            </a:avLst>
          </a:prstGeom>
          <a:solidFill>
            <a:srgbClr val="8020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AÇÃO 4303 ATENDIMENTO AOS MUNICÍPIOS MINEIROS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384" name="Google Shape;384;p48"/>
          <p:cNvSpPr/>
          <p:nvPr/>
        </p:nvSpPr>
        <p:spPr>
          <a:xfrm>
            <a:off x="-548900" y="2604925"/>
            <a:ext cx="5045100" cy="901200"/>
          </a:xfrm>
          <a:prstGeom prst="chevron">
            <a:avLst>
              <a:gd name="adj" fmla="val 50000"/>
            </a:avLst>
          </a:prstGeom>
          <a:solidFill>
            <a:srgbClr val="B02C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  VALOR MÍNIMO: R$ 100.000,00</a:t>
            </a:r>
            <a:endParaRPr sz="1700" b="1">
              <a:solidFill>
                <a:srgbClr val="FFFFFF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  <p:sp>
        <p:nvSpPr>
          <p:cNvPr id="385" name="Google Shape;385;p48"/>
          <p:cNvSpPr txBox="1"/>
          <p:nvPr>
            <p:ph type="body" idx="1"/>
          </p:nvPr>
        </p:nvSpPr>
        <p:spPr>
          <a:xfrm>
            <a:off x="5129075" y="1430125"/>
            <a:ext cx="3756300" cy="319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pt-BR" sz="1500"/>
              <a:t>Aquisição de equipamentos de informática como computadores, impressoras, projetores, etc para as unidades escolares.</a:t>
            </a:r>
            <a:endParaRPr sz="1500"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pt-BR" sz="1500"/>
              <a:t>Aquisição de bens permanente.</a:t>
            </a:r>
            <a:endParaRPr sz="15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49"/>
          <p:cNvSpPr txBox="1"/>
          <p:nvPr>
            <p:ph type="title"/>
          </p:nvPr>
        </p:nvSpPr>
        <p:spPr>
          <a:xfrm>
            <a:off x="311700" y="445025"/>
            <a:ext cx="7373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/>
              <a:t>EQUIPAMENTOS ESCOLARES</a:t>
            </a:r>
            <a:endParaRPr sz="2600"/>
          </a:p>
        </p:txBody>
      </p:sp>
      <p:sp>
        <p:nvSpPr>
          <p:cNvPr id="391" name="Google Shape;391;p49"/>
          <p:cNvSpPr/>
          <p:nvPr/>
        </p:nvSpPr>
        <p:spPr>
          <a:xfrm>
            <a:off x="-548900" y="3546150"/>
            <a:ext cx="5045100" cy="901200"/>
          </a:xfrm>
          <a:prstGeom prst="chevron">
            <a:avLst>
              <a:gd name="adj" fmla="val 50000"/>
            </a:avLst>
          </a:prstGeom>
          <a:solidFill>
            <a:srgbClr val="D8382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   GRUPO 4 - INVESTIMENTO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392" name="Google Shape;392;p49"/>
          <p:cNvSpPr/>
          <p:nvPr/>
        </p:nvSpPr>
        <p:spPr>
          <a:xfrm>
            <a:off x="0" y="1670525"/>
            <a:ext cx="4496100" cy="901200"/>
          </a:xfrm>
          <a:prstGeom prst="homePlate">
            <a:avLst>
              <a:gd name="adj" fmla="val 50000"/>
            </a:avLst>
          </a:prstGeom>
          <a:solidFill>
            <a:srgbClr val="8020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AÇÃO 4303 ATENDIMENTO AOS MUNICÍPIOS MINEIROS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393" name="Google Shape;393;p49"/>
          <p:cNvSpPr/>
          <p:nvPr/>
        </p:nvSpPr>
        <p:spPr>
          <a:xfrm>
            <a:off x="-548900" y="2604925"/>
            <a:ext cx="5045100" cy="901200"/>
          </a:xfrm>
          <a:prstGeom prst="chevron">
            <a:avLst>
              <a:gd name="adj" fmla="val 50000"/>
            </a:avLst>
          </a:prstGeom>
          <a:solidFill>
            <a:srgbClr val="B02C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  VALOR MÍNIMO: R$ 100.000,00</a:t>
            </a:r>
            <a:endParaRPr sz="1700" b="1">
              <a:solidFill>
                <a:srgbClr val="FFFFFF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  <p:sp>
        <p:nvSpPr>
          <p:cNvPr id="394" name="Google Shape;394;p49"/>
          <p:cNvSpPr txBox="1"/>
          <p:nvPr>
            <p:ph type="body" idx="1"/>
          </p:nvPr>
        </p:nvSpPr>
        <p:spPr>
          <a:xfrm>
            <a:off x="5129075" y="1430125"/>
            <a:ext cx="3756300" cy="319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pt-BR" sz="1500"/>
              <a:t>Aquisição de eletrodomésticos para as unidades escolares, em linha geral.</a:t>
            </a:r>
            <a:endParaRPr sz="1500"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pt-BR" sz="1500"/>
              <a:t>Aquisição de bens permanente.</a:t>
            </a:r>
            <a:endParaRPr sz="15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50"/>
          <p:cNvSpPr txBox="1"/>
          <p:nvPr>
            <p:ph type="title"/>
          </p:nvPr>
        </p:nvSpPr>
        <p:spPr>
          <a:xfrm>
            <a:off x="311700" y="445025"/>
            <a:ext cx="7373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/>
              <a:t>PARQUE INFANTIL</a:t>
            </a:r>
            <a:endParaRPr sz="2600"/>
          </a:p>
        </p:txBody>
      </p:sp>
      <p:sp>
        <p:nvSpPr>
          <p:cNvPr id="400" name="Google Shape;400;p50"/>
          <p:cNvSpPr/>
          <p:nvPr/>
        </p:nvSpPr>
        <p:spPr>
          <a:xfrm>
            <a:off x="-548900" y="3546150"/>
            <a:ext cx="5045100" cy="901200"/>
          </a:xfrm>
          <a:prstGeom prst="chevron">
            <a:avLst>
              <a:gd name="adj" fmla="val 50000"/>
            </a:avLst>
          </a:prstGeom>
          <a:solidFill>
            <a:srgbClr val="D8382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   GRUPO 4 - INVESTIMENTO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401" name="Google Shape;401;p50"/>
          <p:cNvSpPr/>
          <p:nvPr/>
        </p:nvSpPr>
        <p:spPr>
          <a:xfrm>
            <a:off x="0" y="1670525"/>
            <a:ext cx="4496100" cy="901200"/>
          </a:xfrm>
          <a:prstGeom prst="homePlate">
            <a:avLst>
              <a:gd name="adj" fmla="val 50000"/>
            </a:avLst>
          </a:prstGeom>
          <a:solidFill>
            <a:srgbClr val="8020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AÇÃO 4303 ATENDIMENTO AOS MUNICÍPIOS MINEIROS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402" name="Google Shape;402;p50"/>
          <p:cNvSpPr/>
          <p:nvPr/>
        </p:nvSpPr>
        <p:spPr>
          <a:xfrm>
            <a:off x="-548900" y="2604925"/>
            <a:ext cx="5045100" cy="901200"/>
          </a:xfrm>
          <a:prstGeom prst="chevron">
            <a:avLst>
              <a:gd name="adj" fmla="val 50000"/>
            </a:avLst>
          </a:prstGeom>
          <a:solidFill>
            <a:srgbClr val="B02C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  VALOR MÍNIMO: R$ 100.000,00</a:t>
            </a:r>
            <a:endParaRPr sz="1700" b="1">
              <a:solidFill>
                <a:srgbClr val="FFFFFF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  <p:sp>
        <p:nvSpPr>
          <p:cNvPr id="403" name="Google Shape;403;p50"/>
          <p:cNvSpPr txBox="1"/>
          <p:nvPr>
            <p:ph type="body" idx="1"/>
          </p:nvPr>
        </p:nvSpPr>
        <p:spPr>
          <a:xfrm>
            <a:off x="5129075" y="1430125"/>
            <a:ext cx="3756300" cy="319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pt-BR" sz="1500"/>
              <a:t>Aquisição de parque infantil para as unidades escolares.</a:t>
            </a:r>
            <a:endParaRPr sz="1500"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pt-BR" sz="1500"/>
              <a:t>Aquisição de bens permanente.</a:t>
            </a:r>
            <a:endParaRPr sz="15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CONTATOS</a:t>
            </a:r>
            <a:endParaRPr lang="pt-BR"/>
          </a:p>
        </p:txBody>
      </p:sp>
      <p:sp>
        <p:nvSpPr>
          <p:cNvPr id="409" name="Google Shape;409;p51"/>
          <p:cNvSpPr txBox="1"/>
          <p:nvPr>
            <p:ph type="body" idx="1"/>
          </p:nvPr>
        </p:nvSpPr>
        <p:spPr>
          <a:xfrm>
            <a:off x="311700" y="1457275"/>
            <a:ext cx="8520600" cy="319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BÁRBARA CAMPOS | ASSESSORIA DE RELAÇÕES INSTITUCIONAIS</a:t>
            </a:r>
            <a:endParaRPr sz="2000" b="1"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u="sng">
                <a:solidFill>
                  <a:schemeClr val="hlink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  <a:hlinkClick r:id="rId1"/>
              </a:rPr>
              <a:t>ARI.ASSESSORIA@EDUCACAO.MG.GOV.BR</a:t>
            </a:r>
            <a:endParaRPr sz="2000" b="1"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(31) 3915-3694</a:t>
            </a:r>
            <a:endParaRPr sz="2000" b="1"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HEBERT DUARTE | SUBSECRETARIA DE ADMINISTRAÇÃO</a:t>
            </a:r>
            <a:endParaRPr sz="2000" b="1"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u="sng">
                <a:solidFill>
                  <a:schemeClr val="hlink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  <a:hlinkClick r:id="rId2"/>
              </a:rPr>
              <a:t>HEBERT.DUARTE@EDUCACAO.MG.GOV.BR</a:t>
            </a:r>
            <a:endParaRPr sz="2000" b="1"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(31) 3915-3757</a:t>
            </a:r>
            <a:endParaRPr sz="2000" b="1"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Título 2"/>
          <p:cNvSpPr/>
          <p:nvPr>
            <p:ph type="title"/>
          </p:nvPr>
        </p:nvSpPr>
        <p:spPr/>
        <p:txBody>
          <a:bodyPr/>
          <a:p>
            <a:pPr algn="ctr"/>
            <a:r>
              <a:rPr lang="pt-BR" altLang="en-US"/>
              <a:t>MENU</a:t>
            </a:r>
            <a:endParaRPr lang="pt-BR" altLang="en-US"/>
          </a:p>
        </p:txBody>
      </p:sp>
      <p:sp>
        <p:nvSpPr>
          <p:cNvPr id="4" name="Espaço Reservado para Texto 3"/>
          <p:cNvSpPr/>
          <p:nvPr>
            <p:ph type="body" idx="1"/>
          </p:nvPr>
        </p:nvSpPr>
        <p:spPr>
          <a:xfrm>
            <a:off x="1962150" y="1224915"/>
            <a:ext cx="5908040" cy="3172460"/>
          </a:xfrm>
        </p:spPr>
        <p:txBody>
          <a:bodyPr/>
          <a:p>
            <a:pPr marL="482600" indent="-342900">
              <a:buFont typeface="+mj-lt"/>
              <a:buAutoNum type="arabicPeriod" startAt="3"/>
            </a:pPr>
            <a:r>
              <a:rPr lang="pt-BR" altLang="en-US" sz="1600" b="1">
                <a:solidFill>
                  <a:srgbClr val="C00000"/>
                </a:solidFill>
              </a:rPr>
              <a:t>ATENDIMENTO AOS MUNICÍPIOS VIA CONVÊNIO</a:t>
            </a:r>
            <a:endParaRPr lang="pt-BR" altLang="en-US" sz="1600" b="1">
              <a:solidFill>
                <a:srgbClr val="C00000"/>
              </a:solidFill>
            </a:endParaRPr>
          </a:p>
          <a:p>
            <a:pPr marL="139700" indent="0">
              <a:buFont typeface="+mj-lt"/>
              <a:buNone/>
            </a:pPr>
            <a:endParaRPr lang="pt-BR" altLang="en-US" sz="1600" b="1"/>
          </a:p>
          <a:p>
            <a:pPr marL="939800" lvl="1" indent="-342900">
              <a:lnSpc>
                <a:spcPct val="15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pt-BR" altLang="en-US" sz="1600">
                <a:hlinkClick r:id="rId1" action="ppaction://hlinksldjump"/>
              </a:rPr>
              <a:t>AQUISIÇÃO DE VEÍCULO - TRANSPORTE ESCOLAR</a:t>
            </a:r>
            <a:endParaRPr lang="pt-BR" altLang="en-US" sz="1600"/>
          </a:p>
          <a:p>
            <a:pPr marL="939800" lvl="1" indent="-342900">
              <a:lnSpc>
                <a:spcPct val="15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pt-BR" altLang="en-US" sz="1600">
                <a:hlinkClick r:id="rId2" action="ppaction://hlinksldjump"/>
              </a:rPr>
              <a:t>CONSTRUÇÃO DE ESCOLA MUNICIPAL</a:t>
            </a:r>
            <a:endParaRPr lang="pt-BR" altLang="en-US" sz="1600"/>
          </a:p>
          <a:p>
            <a:pPr marL="939800" lvl="1" indent="-342900">
              <a:lnSpc>
                <a:spcPct val="15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pt-BR" altLang="en-US" sz="1600">
                <a:hlinkClick r:id="rId3" action="ppaction://hlinksldjump"/>
              </a:rPr>
              <a:t>MOBILIÁRIO ESCOLAR</a:t>
            </a:r>
            <a:endParaRPr lang="pt-BR" altLang="en-US" sz="1600"/>
          </a:p>
          <a:p>
            <a:pPr marL="939800" lvl="1" indent="-342900">
              <a:lnSpc>
                <a:spcPct val="15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pt-BR" altLang="en-US" sz="1600">
                <a:hlinkClick r:id="rId4" action="ppaction://hlinksldjump"/>
              </a:rPr>
              <a:t>EQUIPAMENTO DE INFORMÁTICA</a:t>
            </a:r>
            <a:endParaRPr lang="pt-BR" altLang="en-US" sz="1600"/>
          </a:p>
          <a:p>
            <a:pPr marL="939800" lvl="1" indent="-342900">
              <a:lnSpc>
                <a:spcPct val="15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pt-BR" altLang="en-US" sz="1600">
                <a:hlinkClick r:id="rId5" action="ppaction://hlinksldjump"/>
              </a:rPr>
              <a:t>EQUIPAMENTOS ESCOLARES</a:t>
            </a:r>
            <a:endParaRPr lang="pt-BR" altLang="en-US" sz="1600"/>
          </a:p>
          <a:p>
            <a:pPr marL="939800" lvl="1" indent="-342900">
              <a:lnSpc>
                <a:spcPct val="15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pt-BR" altLang="en-US" sz="1600">
                <a:hlinkClick r:id="rId6" action="ppaction://hlinksldjump"/>
              </a:rPr>
              <a:t>PARQUE INFANTIL</a:t>
            </a:r>
            <a:endParaRPr lang="pt-BR" altLang="en-US"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/>
          <p:nvPr/>
        </p:nvSpPr>
        <p:spPr>
          <a:xfrm>
            <a:off x="-100" y="2188350"/>
            <a:ext cx="9144000" cy="766800"/>
          </a:xfrm>
          <a:prstGeom prst="rect">
            <a:avLst/>
          </a:prstGeom>
          <a:solidFill>
            <a:srgbClr val="A61C00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EXECUÇÃO DIRETA - CAIXA ESCOLAR</a:t>
            </a:r>
            <a:endParaRPr sz="25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/>
          <p:nvPr>
            <p:ph type="title"/>
          </p:nvPr>
        </p:nvSpPr>
        <p:spPr>
          <a:xfrm>
            <a:off x="311700" y="445025"/>
            <a:ext cx="5835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/>
              <a:t>MÃOS À OBRA NA ESCOLA</a:t>
            </a:r>
            <a:endParaRPr sz="2600"/>
          </a:p>
        </p:txBody>
      </p:sp>
      <p:sp>
        <p:nvSpPr>
          <p:cNvPr id="110" name="Google Shape;110;p18"/>
          <p:cNvSpPr txBox="1"/>
          <p:nvPr>
            <p:ph type="body" idx="1"/>
          </p:nvPr>
        </p:nvSpPr>
        <p:spPr>
          <a:xfrm>
            <a:off x="5129075" y="1430125"/>
            <a:ext cx="3756300" cy="319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/>
              <a:t>Melhoria na infraestrutura de nossas escolas estaduais por meio de intervenções como reformas e ampliações.</a:t>
            </a:r>
            <a:endParaRPr sz="1500"/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500"/>
              <a:t>Atenção para a ação orçamentária e a oferta do nível de ensino da unidade: a escola oferta Ensino Médio?</a:t>
            </a:r>
            <a:endParaRPr sz="1500"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1500"/>
              <a:t>Todas as escolas que ofertam Ensino Médio poderão ser contempladas.</a:t>
            </a:r>
            <a:endParaRPr sz="1500"/>
          </a:p>
        </p:txBody>
      </p:sp>
      <p:sp>
        <p:nvSpPr>
          <p:cNvPr id="111" name="Google Shape;111;p18"/>
          <p:cNvSpPr txBox="1"/>
          <p:nvPr>
            <p:ph type="title"/>
          </p:nvPr>
        </p:nvSpPr>
        <p:spPr>
          <a:xfrm>
            <a:off x="298475" y="756100"/>
            <a:ext cx="6761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rgbClr val="666666"/>
                </a:solidFill>
              </a:rPr>
              <a:t>ENSINO MÉDIO</a:t>
            </a:r>
            <a:endParaRPr sz="2300">
              <a:solidFill>
                <a:srgbClr val="666666"/>
              </a:solidFill>
            </a:endParaRPr>
          </a:p>
        </p:txBody>
      </p:sp>
      <p:sp>
        <p:nvSpPr>
          <p:cNvPr id="112" name="Google Shape;112;p18"/>
          <p:cNvSpPr/>
          <p:nvPr/>
        </p:nvSpPr>
        <p:spPr>
          <a:xfrm>
            <a:off x="-548900" y="3546150"/>
            <a:ext cx="5045100" cy="901200"/>
          </a:xfrm>
          <a:prstGeom prst="chevron">
            <a:avLst>
              <a:gd name="adj" fmla="val 50000"/>
            </a:avLst>
          </a:prstGeom>
          <a:solidFill>
            <a:srgbClr val="D8382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   GRUPO 4 - INVESTIMENTO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113" name="Google Shape;113;p18"/>
          <p:cNvSpPr/>
          <p:nvPr/>
        </p:nvSpPr>
        <p:spPr>
          <a:xfrm>
            <a:off x="0" y="1670525"/>
            <a:ext cx="4496100" cy="901200"/>
          </a:xfrm>
          <a:prstGeom prst="homePlate">
            <a:avLst>
              <a:gd name="adj" fmla="val 50000"/>
            </a:avLst>
          </a:prstGeom>
          <a:solidFill>
            <a:srgbClr val="8020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AÇÃO 4309 MÃOS À OBRA ENSINO MÉDIO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114" name="Google Shape;114;p18"/>
          <p:cNvSpPr/>
          <p:nvPr/>
        </p:nvSpPr>
        <p:spPr>
          <a:xfrm>
            <a:off x="-548900" y="2604925"/>
            <a:ext cx="5045100" cy="901200"/>
          </a:xfrm>
          <a:prstGeom prst="chevron">
            <a:avLst>
              <a:gd name="adj" fmla="val 50000"/>
            </a:avLst>
          </a:prstGeom>
          <a:solidFill>
            <a:srgbClr val="B02C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  VALOR MÍNIMO: R$ 130.000,00</a:t>
            </a:r>
            <a:endParaRPr sz="1700" b="1">
              <a:solidFill>
                <a:srgbClr val="FFFFFF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>
            <p:ph type="title"/>
          </p:nvPr>
        </p:nvSpPr>
        <p:spPr>
          <a:xfrm>
            <a:off x="311700" y="445025"/>
            <a:ext cx="5835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/>
              <a:t>MÃOS À OBRA NA ESCOLA</a:t>
            </a:r>
            <a:endParaRPr sz="2600"/>
          </a:p>
        </p:txBody>
      </p:sp>
      <p:sp>
        <p:nvSpPr>
          <p:cNvPr id="120" name="Google Shape;120;p19"/>
          <p:cNvSpPr txBox="1"/>
          <p:nvPr>
            <p:ph type="title"/>
          </p:nvPr>
        </p:nvSpPr>
        <p:spPr>
          <a:xfrm>
            <a:off x="298475" y="756100"/>
            <a:ext cx="6761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rgbClr val="666666"/>
                </a:solidFill>
              </a:rPr>
              <a:t>ENSINO FUNDAMENTAL</a:t>
            </a:r>
            <a:endParaRPr sz="2300">
              <a:solidFill>
                <a:srgbClr val="666666"/>
              </a:solidFill>
            </a:endParaRPr>
          </a:p>
        </p:txBody>
      </p:sp>
      <p:sp>
        <p:nvSpPr>
          <p:cNvPr id="121" name="Google Shape;121;p19"/>
          <p:cNvSpPr/>
          <p:nvPr/>
        </p:nvSpPr>
        <p:spPr>
          <a:xfrm>
            <a:off x="-548900" y="3546150"/>
            <a:ext cx="5045100" cy="901200"/>
          </a:xfrm>
          <a:prstGeom prst="chevron">
            <a:avLst>
              <a:gd name="adj" fmla="val 50000"/>
            </a:avLst>
          </a:prstGeom>
          <a:solidFill>
            <a:srgbClr val="D8382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   GRUPO 4 - INVESTIMENTO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122" name="Google Shape;122;p19"/>
          <p:cNvSpPr/>
          <p:nvPr/>
        </p:nvSpPr>
        <p:spPr>
          <a:xfrm>
            <a:off x="0" y="1670525"/>
            <a:ext cx="4496100" cy="901200"/>
          </a:xfrm>
          <a:prstGeom prst="homePlate">
            <a:avLst>
              <a:gd name="adj" fmla="val 50000"/>
            </a:avLst>
          </a:prstGeom>
          <a:solidFill>
            <a:srgbClr val="8020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Barlow" panose="00000500000000000000"/>
                <a:ea typeface="Barlow" panose="00000500000000000000"/>
                <a:cs typeface="Barlow" panose="00000500000000000000"/>
                <a:sym typeface="Barlow" panose="00000500000000000000"/>
              </a:rPr>
              <a:t>AÇÃO 4302 MÃOS À OBRA ENSINO FUND.</a:t>
            </a:r>
            <a:endParaRPr sz="1700" b="1">
              <a:solidFill>
                <a:srgbClr val="FFFFFF"/>
              </a:solidFill>
              <a:latin typeface="Barlow" panose="00000500000000000000"/>
              <a:ea typeface="Barlow" panose="00000500000000000000"/>
              <a:cs typeface="Barlow" panose="00000500000000000000"/>
              <a:sym typeface="Barlow" panose="00000500000000000000"/>
            </a:endParaRPr>
          </a:p>
        </p:txBody>
      </p:sp>
      <p:sp>
        <p:nvSpPr>
          <p:cNvPr id="123" name="Google Shape;123;p19"/>
          <p:cNvSpPr/>
          <p:nvPr/>
        </p:nvSpPr>
        <p:spPr>
          <a:xfrm>
            <a:off x="-548900" y="2604925"/>
            <a:ext cx="5045100" cy="901200"/>
          </a:xfrm>
          <a:prstGeom prst="chevron">
            <a:avLst>
              <a:gd name="adj" fmla="val 50000"/>
            </a:avLst>
          </a:prstGeom>
          <a:solidFill>
            <a:srgbClr val="B02C2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FFFFFF"/>
                </a:solidFill>
                <a:latin typeface="Roboto" panose="02000000000000000000"/>
                <a:ea typeface="Roboto" panose="02000000000000000000"/>
                <a:cs typeface="Roboto" panose="02000000000000000000"/>
                <a:sym typeface="Roboto" panose="02000000000000000000"/>
              </a:rPr>
              <a:t>   VALOR MÍNIMO: R$ 130.000,00</a:t>
            </a:r>
            <a:endParaRPr sz="1700" b="1">
              <a:solidFill>
                <a:srgbClr val="FFFFFF"/>
              </a:solidFill>
              <a:latin typeface="Roboto" panose="02000000000000000000"/>
              <a:ea typeface="Roboto" panose="02000000000000000000"/>
              <a:cs typeface="Roboto" panose="02000000000000000000"/>
              <a:sym typeface="Roboto" panose="02000000000000000000"/>
            </a:endParaRPr>
          </a:p>
        </p:txBody>
      </p:sp>
      <p:sp>
        <p:nvSpPr>
          <p:cNvPr id="124" name="Google Shape;124;p19"/>
          <p:cNvSpPr txBox="1"/>
          <p:nvPr>
            <p:ph type="body" idx="1"/>
          </p:nvPr>
        </p:nvSpPr>
        <p:spPr>
          <a:xfrm>
            <a:off x="5129075" y="1430125"/>
            <a:ext cx="3756300" cy="319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/>
              <a:t>Melhoria na infraestrutura de nossas escolas estaduais por meio de intervenções como reformas e ampliações.</a:t>
            </a:r>
            <a:endParaRPr sz="1500"/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1500"/>
              <a:t>Atenção para a ação orçamentária e a oferta do nível de ensino da unidade: a escola oferta Ensino Fundamental?</a:t>
            </a:r>
            <a:endParaRPr sz="1500"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1500"/>
              <a:t>Todas as escolas que ofertam Ensino Fundamental poderão ser contempladas.</a:t>
            </a:r>
            <a:endParaRPr sz="15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Objeto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733040" y="1540510"/>
          <a:ext cx="3187065" cy="206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" showAsIcon="1" r:id="rId1" imgW="971550" imgH="628650" progId="Excel.Sheet.12">
                  <p:embed/>
                </p:oleObj>
              </mc:Choice>
              <mc:Fallback>
                <p:oleObj name="" showAsIcon="1" r:id="rId1" imgW="971550" imgH="628650" progId="Excel.Sheet.12">
                  <p:embed/>
                  <p:pic>
                    <p:nvPicPr>
                      <p:cNvPr id="0" name="Imagem 205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733040" y="1540510"/>
                        <a:ext cx="3187065" cy="2063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 de Texto 4"/>
          <p:cNvSpPr txBox="1"/>
          <p:nvPr/>
        </p:nvSpPr>
        <p:spPr>
          <a:xfrm>
            <a:off x="2103120" y="2786380"/>
            <a:ext cx="5322570" cy="8299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pt-BR" altLang="en-US" sz="4800">
                <a:solidFill>
                  <a:schemeClr val="bg1">
                    <a:lumMod val="50000"/>
                  </a:schemeClr>
                </a:solidFill>
              </a:rPr>
              <a:t>LISTA DE OBRAS</a:t>
            </a:r>
            <a:endParaRPr lang="pt-BR" altLang="en-US" sz="480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14429</Words>
  <Application>WPS Presentation</Application>
  <PresentationFormat/>
  <Paragraphs>539</Paragraphs>
  <Slides>47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47</vt:i4>
      </vt:variant>
    </vt:vector>
  </HeadingPairs>
  <TitlesOfParts>
    <vt:vector size="62" baseType="lpstr">
      <vt:lpstr>Arial</vt:lpstr>
      <vt:lpstr>SimSun</vt:lpstr>
      <vt:lpstr>Wingdings</vt:lpstr>
      <vt:lpstr>Arial</vt:lpstr>
      <vt:lpstr>Barlow ExtraBold</vt:lpstr>
      <vt:lpstr>Barlow</vt:lpstr>
      <vt:lpstr>Barlow Medium</vt:lpstr>
      <vt:lpstr>Roboto</vt:lpstr>
      <vt:lpstr>Microsoft YaHei</vt:lpstr>
      <vt:lpstr>Arial Unicode MS</vt:lpstr>
      <vt:lpstr>Simple Light</vt:lpstr>
      <vt:lpstr>Excel.Sheet.12</vt:lpstr>
      <vt:lpstr>AcroExch.Document.DC</vt:lpstr>
      <vt:lpstr>Word.Document.12</vt:lpstr>
      <vt:lpstr>Excel.Sheet.12</vt:lpstr>
      <vt:lpstr>SECRETARIA DE ESTADO DE EDUCAÇÃO</vt:lpstr>
      <vt:lpstr>CONTATOS</vt:lpstr>
      <vt:lpstr>MENU</vt:lpstr>
      <vt:lpstr>MENU</vt:lpstr>
      <vt:lpstr>MENU</vt:lpstr>
      <vt:lpstr>PowerPoint 演示文稿</vt:lpstr>
      <vt:lpstr>ENSINO MÉDIO</vt:lpstr>
      <vt:lpstr>ENSINO FUNDAMENTAL</vt:lpstr>
      <vt:lpstr>PowerPoint 演示文稿</vt:lpstr>
      <vt:lpstr>VALORES MÍNIMOS PARA CONSTRUÇÃO DE QUADRAS</vt:lpstr>
      <vt:lpstr>ENSINO MÉDIO</vt:lpstr>
      <vt:lpstr>ENSINO FUNDAMENTAL</vt:lpstr>
      <vt:lpstr>Detalhes para indicação de mobiliário e equipamento</vt:lpstr>
      <vt:lpstr>PowerPoint 演示文稿</vt:lpstr>
      <vt:lpstr>EE TÉCNICO INDUSTRIAL PROFESSOR FONTES, BH</vt:lpstr>
      <vt:lpstr>EE PROFESSOR ZAMA MACIEL, POÇOS DE CALDAS</vt:lpstr>
      <vt:lpstr>EE DE ENSINO MÉDIO, TUPACIGUARA</vt:lpstr>
      <vt:lpstr>EE ESCRITORA CAROLINA MARIA DE JESUS, SACRAMENTO</vt:lpstr>
      <vt:lpstr>EE SANDOVAL SOARES DE AZEVEDO, IBIRITÉ</vt:lpstr>
      <vt:lpstr>EE PRINCESA ISABEL - ENSINO MÉDIO</vt:lpstr>
      <vt:lpstr>EE PRINCESA ISABEL - ENSINO FUNDAMENTAL</vt:lpstr>
      <vt:lpstr>EE DOS PALMARES - ENSINO MÉDIO</vt:lpstr>
      <vt:lpstr>EE DOS PALMARES - ENSINO FUNDAMENTAL</vt:lpstr>
      <vt:lpstr> ENSINO MÉDIO</vt:lpstr>
      <vt:lpstr>ENSINO FUNDAMENTAL</vt:lpstr>
      <vt:lpstr>PowerPoint 演示文稿</vt:lpstr>
      <vt:lpstr> ENSINO MÉDIO</vt:lpstr>
      <vt:lpstr>KIT ACESSIBILIDADE PARA BAIXA-VISÃO E CEGUEIRA</vt:lpstr>
      <vt:lpstr>Centros de Apoio Pedagógico às Pessoas com Deficiência Visual (CAP)</vt:lpstr>
      <vt:lpstr>IMPLANTAÇÃO CAP - TEÓFILO OTONI</vt:lpstr>
      <vt:lpstr>Centro de Referência em Educação Especial Inclusiva</vt:lpstr>
      <vt:lpstr>PowerPoint 演示文稿</vt:lpstr>
      <vt:lpstr>AUXILIAR DE VOZ PARA PROFESSORES</vt:lpstr>
      <vt:lpstr>ENSINO MÉDIO</vt:lpstr>
      <vt:lpstr>ENSINO FUNDAMENTAL</vt:lpstr>
      <vt:lpstr>KIT MOBILIÁRIO SRE</vt:lpstr>
      <vt:lpstr>VEÍCULO OFICIAL PARA SRE</vt:lpstr>
      <vt:lpstr>NOTEBOOKS PARA SRE</vt:lpstr>
      <vt:lpstr>PowerPoint 演示文稿</vt:lpstr>
      <vt:lpstr>AQUISIÇÃO DE VEÍCULO - TRANSPORTE ESCOLAR</vt:lpstr>
      <vt:lpstr>CONSTRUÇÃO DE ESCOLA MUNICIPAL</vt:lpstr>
      <vt:lpstr>MOBILIÁRIO ESCOLAR</vt:lpstr>
      <vt:lpstr>EQUIPAMENTOS DE INFORMÁTICA</vt:lpstr>
      <vt:lpstr>EQUIPAMENTOS ESCOLARES</vt:lpstr>
      <vt:lpstr>PARQUE INFANTIL</vt:lpstr>
      <vt:lpstr>CONTATOS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PORTFÓLIO DE EMENDAS 2021SECRETARIA DE ESTADO DE EDUCAÇÃO</dc:title>
  <dc:creator/>
  <cp:lastModifiedBy>SEEMG</cp:lastModifiedBy>
  <cp:revision>5</cp:revision>
  <dcterms:created xsi:type="dcterms:W3CDTF">2021-01-21T20:28:00Z</dcterms:created>
  <dcterms:modified xsi:type="dcterms:W3CDTF">2021-02-10T16:20:22Z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1046-11.2.0.9984</vt:lpwstr>
  </property>
</Properties>
</file>